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8" r:id="rId2"/>
    <p:sldId id="259" r:id="rId3"/>
    <p:sldId id="268" r:id="rId4"/>
    <p:sldId id="261" r:id="rId5"/>
    <p:sldId id="260" r:id="rId6"/>
    <p:sldId id="281" r:id="rId7"/>
    <p:sldId id="577" r:id="rId8"/>
    <p:sldId id="267" r:id="rId9"/>
    <p:sldId id="274" r:id="rId10"/>
    <p:sldId id="275" r:id="rId11"/>
    <p:sldId id="276" r:id="rId12"/>
    <p:sldId id="266" r:id="rId13"/>
    <p:sldId id="262" r:id="rId14"/>
    <p:sldId id="573" r:id="rId15"/>
    <p:sldId id="574" r:id="rId16"/>
    <p:sldId id="264" r:id="rId17"/>
    <p:sldId id="575" r:id="rId18"/>
    <p:sldId id="374" r:id="rId19"/>
    <p:sldId id="569" r:id="rId20"/>
    <p:sldId id="284" r:id="rId21"/>
    <p:sldId id="271" r:id="rId22"/>
    <p:sldId id="270" r:id="rId23"/>
    <p:sldId id="278" r:id="rId24"/>
    <p:sldId id="279" r:id="rId25"/>
    <p:sldId id="280" r:id="rId26"/>
    <p:sldId id="283" r:id="rId27"/>
    <p:sldId id="576" r:id="rId28"/>
    <p:sldId id="273" r:id="rId29"/>
    <p:sldId id="282" r:id="rId30"/>
  </p:sldIdLst>
  <p:sldSz cx="12192000" cy="6858000"/>
  <p:notesSz cx="6858000" cy="9144000"/>
  <p:defaultTextStyle>
    <a:defPPr>
      <a:defRPr lang="sv-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6"/>
    <p:restoredTop sz="67042"/>
  </p:normalViewPr>
  <p:slideViewPr>
    <p:cSldViewPr snapToGrid="0" snapToObjects="1">
      <p:cViewPr varScale="1">
        <p:scale>
          <a:sx n="80" d="100"/>
          <a:sy n="80" d="100"/>
        </p:scale>
        <p:origin x="1120" y="1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82151-F720-D04D-B919-5B34598E089D}" type="datetimeFigureOut">
              <a:rPr lang="en-GB" smtClean="0"/>
              <a:t>17/03/2021</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FD731-49AE-6F48-95F6-DAFDBBB7ECF5}" type="slidenum">
              <a:rPr lang="en-GB" smtClean="0"/>
              <a:t>‹#›</a:t>
            </a:fld>
            <a:endParaRPr lang="en-GB"/>
          </a:p>
        </p:txBody>
      </p:sp>
    </p:spTree>
    <p:extLst>
      <p:ext uri="{BB962C8B-B14F-4D97-AF65-F5344CB8AC3E}">
        <p14:creationId xmlns:p14="http://schemas.microsoft.com/office/powerpoint/2010/main" val="1220419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Juncture is better, but if you think it is too difficult, ‘moment’ might do?</a:t>
            </a:r>
          </a:p>
        </p:txBody>
      </p:sp>
      <p:sp>
        <p:nvSpPr>
          <p:cNvPr id="4" name="Platshållare för bildnummer 3"/>
          <p:cNvSpPr>
            <a:spLocks noGrp="1"/>
          </p:cNvSpPr>
          <p:nvPr>
            <p:ph type="sldNum" sz="quarter" idx="5"/>
          </p:nvPr>
        </p:nvSpPr>
        <p:spPr/>
        <p:txBody>
          <a:bodyPr/>
          <a:lstStyle/>
          <a:p>
            <a:fld id="{141FD731-49AE-6F48-95F6-DAFDBBB7ECF5}" type="slidenum">
              <a:rPr lang="en-GB" smtClean="0"/>
              <a:t>2</a:t>
            </a:fld>
            <a:endParaRPr lang="en-GB"/>
          </a:p>
        </p:txBody>
      </p:sp>
    </p:spTree>
    <p:extLst>
      <p:ext uri="{BB962C8B-B14F-4D97-AF65-F5344CB8AC3E}">
        <p14:creationId xmlns:p14="http://schemas.microsoft.com/office/powerpoint/2010/main" val="184903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The Public Wealth Fund, is like an electric switch gear and transformer, making it possible to use high voltage current transported from a distant source and converted into the electricity that we use in the thousands of different tools we need in our daily life  </a:t>
            </a:r>
          </a:p>
        </p:txBody>
      </p:sp>
      <p:sp>
        <p:nvSpPr>
          <p:cNvPr id="4" name="Platshållare för bildnummer 3"/>
          <p:cNvSpPr>
            <a:spLocks noGrp="1"/>
          </p:cNvSpPr>
          <p:nvPr>
            <p:ph type="sldNum" sz="quarter" idx="5"/>
          </p:nvPr>
        </p:nvSpPr>
        <p:spPr/>
        <p:txBody>
          <a:bodyPr/>
          <a:lstStyle/>
          <a:p>
            <a:fld id="{141FD731-49AE-6F48-95F6-DAFDBBB7ECF5}" type="slidenum">
              <a:rPr lang="en-GB" smtClean="0"/>
              <a:t>15</a:t>
            </a:fld>
            <a:endParaRPr lang="en-GB"/>
          </a:p>
        </p:txBody>
      </p:sp>
    </p:spTree>
    <p:extLst>
      <p:ext uri="{BB962C8B-B14F-4D97-AF65-F5344CB8AC3E}">
        <p14:creationId xmlns:p14="http://schemas.microsoft.com/office/powerpoint/2010/main" val="2375112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Governments do not have a connection between this vast power source , the balance sheet, and and its budget where it spends all the money. It just takes in what it needs in taxes. </a:t>
            </a:r>
          </a:p>
        </p:txBody>
      </p:sp>
      <p:sp>
        <p:nvSpPr>
          <p:cNvPr id="4" name="Platshållare för bildnummer 3"/>
          <p:cNvSpPr>
            <a:spLocks noGrp="1"/>
          </p:cNvSpPr>
          <p:nvPr>
            <p:ph type="sldNum" sz="quarter" idx="5"/>
          </p:nvPr>
        </p:nvSpPr>
        <p:spPr/>
        <p:txBody>
          <a:bodyPr/>
          <a:lstStyle/>
          <a:p>
            <a:fld id="{141FD731-49AE-6F48-95F6-DAFDBBB7ECF5}" type="slidenum">
              <a:rPr lang="en-GB" smtClean="0"/>
              <a:t>16</a:t>
            </a:fld>
            <a:endParaRPr lang="en-GB"/>
          </a:p>
        </p:txBody>
      </p:sp>
    </p:spTree>
    <p:extLst>
      <p:ext uri="{BB962C8B-B14F-4D97-AF65-F5344CB8AC3E}">
        <p14:creationId xmlns:p14="http://schemas.microsoft.com/office/powerpoint/2010/main" val="28555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en-GB" dirty="0"/>
              <a:t>Since governments do not recognise they own assets, they do not care for them or manage them as something that is valuable. </a:t>
            </a:r>
          </a:p>
          <a:p>
            <a:endParaRPr lang="en-GB" dirty="0"/>
          </a:p>
          <a:p>
            <a:pPr marL="171450" indent="-171450">
              <a:buFont typeface="Arial" panose="020B0604020202020204" pitchFamily="34" charset="0"/>
              <a:buChar char="•"/>
            </a:pPr>
            <a:r>
              <a:rPr lang="en-GB" dirty="0"/>
              <a:t>“what is not measured, does not count” is a phrase often used. That is as if you own ten houses but are not aware of their </a:t>
            </a:r>
            <a:r>
              <a:rPr lang="en-GB" dirty="0" err="1"/>
              <a:t>existance</a:t>
            </a:r>
            <a:r>
              <a:rPr lang="en-GB" dirty="0"/>
              <a:t>, then surely other people will notice that nobody cares about that house and use it for their purposes. The houses will fall into disrepair since nobody feels responsible and the people living there are just happy they have not been kicked out and will surely not invest in them or repair anything.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alternative would be for governments to recognise their assets, with modern accounting, and by developing (normal repair and </a:t>
            </a:r>
            <a:r>
              <a:rPr lang="en-GB" dirty="0" err="1"/>
              <a:t>maintance</a:t>
            </a:r>
            <a:r>
              <a:rPr lang="en-GB" dirty="0"/>
              <a:t>, as well as </a:t>
            </a:r>
            <a:r>
              <a:rPr lang="en-GB" dirty="0" err="1"/>
              <a:t>buiding</a:t>
            </a:r>
            <a:r>
              <a:rPr lang="en-GB" dirty="0"/>
              <a:t> a house on an empty parking lot, or transforming a abandoned old factory to an apartment building etc).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Managing water utilities, airports, ports and subways as your most precious possessions, like the arteries and muscles of your body that needs regular exercise and healthy food (not drugs, nicotine, alcohol and fast food that feels good for the moment but leaves you a wreck) for the long term well being and a good life. The easy way out today, has a cost on tomorrow.</a:t>
            </a:r>
          </a:p>
        </p:txBody>
      </p:sp>
      <p:sp>
        <p:nvSpPr>
          <p:cNvPr id="4" name="Platshållare för bildnummer 3"/>
          <p:cNvSpPr>
            <a:spLocks noGrp="1"/>
          </p:cNvSpPr>
          <p:nvPr>
            <p:ph type="sldNum" sz="quarter" idx="5"/>
          </p:nvPr>
        </p:nvSpPr>
        <p:spPr/>
        <p:txBody>
          <a:bodyPr/>
          <a:lstStyle/>
          <a:p>
            <a:fld id="{141FD731-49AE-6F48-95F6-DAFDBBB7ECF5}" type="slidenum">
              <a:rPr lang="en-GB" smtClean="0"/>
              <a:t>17</a:t>
            </a:fld>
            <a:endParaRPr lang="en-GB"/>
          </a:p>
        </p:txBody>
      </p:sp>
    </p:spTree>
    <p:extLst>
      <p:ext uri="{BB962C8B-B14F-4D97-AF65-F5344CB8AC3E}">
        <p14:creationId xmlns:p14="http://schemas.microsoft.com/office/powerpoint/2010/main" val="334606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https</a:t>
            </a:r>
            <a:r>
              <a:rPr lang="sv-SE" dirty="0"/>
              <a:t>://</a:t>
            </a:r>
            <a:r>
              <a:rPr lang="sv-SE" dirty="0" err="1"/>
              <a:t>www.imf.org</a:t>
            </a:r>
            <a:r>
              <a:rPr lang="sv-SE" dirty="0"/>
              <a:t>/</a:t>
            </a:r>
            <a:r>
              <a:rPr lang="sv-SE" dirty="0" err="1"/>
              <a:t>external</a:t>
            </a:r>
            <a:r>
              <a:rPr lang="sv-SE" dirty="0"/>
              <a:t>/pubs/</a:t>
            </a:r>
            <a:r>
              <a:rPr lang="sv-SE" dirty="0" err="1"/>
              <a:t>ft</a:t>
            </a:r>
            <a:r>
              <a:rPr lang="sv-SE" dirty="0"/>
              <a:t>/</a:t>
            </a:r>
            <a:r>
              <a:rPr lang="sv-SE" dirty="0" err="1"/>
              <a:t>fandd</a:t>
            </a:r>
            <a:r>
              <a:rPr lang="sv-SE" dirty="0"/>
              <a:t>/2018/03/</a:t>
            </a:r>
            <a:r>
              <a:rPr lang="sv-SE" dirty="0" err="1"/>
              <a:t>pdf</a:t>
            </a:r>
            <a:r>
              <a:rPr lang="sv-SE" dirty="0"/>
              <a:t>/</a:t>
            </a:r>
            <a:r>
              <a:rPr lang="sv-SE" dirty="0" err="1"/>
              <a:t>detter.pdf</a:t>
            </a:r>
            <a:endParaRPr lang="sv-SE" dirty="0"/>
          </a:p>
          <a:p>
            <a:endParaRPr lang="sv-SE" dirty="0"/>
          </a:p>
        </p:txBody>
      </p:sp>
      <p:sp>
        <p:nvSpPr>
          <p:cNvPr id="4" name="Platshållare för bildnummer 3"/>
          <p:cNvSpPr>
            <a:spLocks noGrp="1"/>
          </p:cNvSpPr>
          <p:nvPr>
            <p:ph type="sldNum" sz="quarter" idx="5"/>
          </p:nvPr>
        </p:nvSpPr>
        <p:spPr/>
        <p:txBody>
          <a:bodyPr/>
          <a:lstStyle/>
          <a:p>
            <a:r>
              <a:rPr lang="en-US" dirty="0"/>
              <a:t>Notes view: </a:t>
            </a:r>
            <a:fld id="{128CEAFE-FA94-43E5-B0FF-D47E1CCDD1B4}" type="slidenum">
              <a:rPr lang="en-US" smtClean="0"/>
              <a:pPr/>
              <a:t>18</a:t>
            </a:fld>
            <a:endParaRPr lang="en-US" dirty="0"/>
          </a:p>
        </p:txBody>
      </p:sp>
    </p:spTree>
    <p:extLst>
      <p:ext uri="{BB962C8B-B14F-4D97-AF65-F5344CB8AC3E}">
        <p14:creationId xmlns:p14="http://schemas.microsoft.com/office/powerpoint/2010/main" val="943158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www.brookings.edu</a:t>
            </a:r>
            <a:r>
              <a:rPr lang="en-US" dirty="0"/>
              <a:t>/book/the-public-wealth-of-cities/</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r>
              <a:rPr lang="en-US"/>
              <a:t>Notes view: </a:t>
            </a:r>
            <a:fld id="{128CEAFE-FA94-43E5-B0FF-D47E1CCDD1B4}" type="slidenum">
              <a:rPr lang="en-US" smtClean="0"/>
              <a:pPr/>
              <a:t>19</a:t>
            </a:fld>
            <a:endParaRPr lang="en-US" dirty="0"/>
          </a:p>
        </p:txBody>
      </p:sp>
    </p:spTree>
    <p:extLst>
      <p:ext uri="{BB962C8B-B14F-4D97-AF65-F5344CB8AC3E}">
        <p14:creationId xmlns:p14="http://schemas.microsoft.com/office/powerpoint/2010/main" val="1407207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The private sector is not the enemy, ‘stealing’ public assets.  Its rather the public sector not being fit for purpose to interact with the private sector with regards to its vast portfolio of public commercial assets.</a:t>
            </a:r>
          </a:p>
          <a:p>
            <a:endParaRPr lang="en-GB" dirty="0"/>
          </a:p>
          <a:p>
            <a:r>
              <a:rPr lang="en-GB" dirty="0"/>
              <a:t>The private sector has a never ending ambition to understand what they own and the status of that property  (with modern accounting), as well as relentless ambition to constantly make its commercial assets perform better in every moment. </a:t>
            </a:r>
          </a:p>
          <a:p>
            <a:endParaRPr lang="en-GB" dirty="0"/>
          </a:p>
          <a:p>
            <a:r>
              <a:rPr lang="en-GB" dirty="0"/>
              <a:t>That is in stark contrast to the public sector, that does not even recognise it owns any commercial asset and fails to understand its value.  </a:t>
            </a:r>
          </a:p>
          <a:p>
            <a:endParaRPr lang="en-GB" dirty="0"/>
          </a:p>
          <a:p>
            <a:r>
              <a:rPr lang="en-GB" dirty="0"/>
              <a:t>No wonder then when the public sector tries to interact with the private sector regarding its commercial assets, it loses – big time. Its like asking the boy scouts fight a war, or Messi putting on skates and try to play ice hocket with the New York Rangers.</a:t>
            </a:r>
          </a:p>
          <a:p>
            <a:endParaRPr lang="en-GB" dirty="0"/>
          </a:p>
          <a:p>
            <a:r>
              <a:rPr lang="en-GB" dirty="0"/>
              <a:t>The public sector needs to set up a professional organisation, that reflects the best of what the private sector has developed to manage commercial assets, and populate it with the relevant professionals.  We need an ‘All Blacks’ team if we are to play rugby, not an office clerk with a passion to play paddle.</a:t>
            </a:r>
          </a:p>
        </p:txBody>
      </p:sp>
      <p:sp>
        <p:nvSpPr>
          <p:cNvPr id="4" name="Platshållare för bildnummer 3"/>
          <p:cNvSpPr>
            <a:spLocks noGrp="1"/>
          </p:cNvSpPr>
          <p:nvPr>
            <p:ph type="sldNum" sz="quarter" idx="5"/>
          </p:nvPr>
        </p:nvSpPr>
        <p:spPr/>
        <p:txBody>
          <a:bodyPr/>
          <a:lstStyle/>
          <a:p>
            <a:fld id="{141FD731-49AE-6F48-95F6-DAFDBBB7ECF5}" type="slidenum">
              <a:rPr lang="en-GB" smtClean="0"/>
              <a:t>21</a:t>
            </a:fld>
            <a:endParaRPr lang="en-GB"/>
          </a:p>
        </p:txBody>
      </p:sp>
    </p:spTree>
    <p:extLst>
      <p:ext uri="{BB962C8B-B14F-4D97-AF65-F5344CB8AC3E}">
        <p14:creationId xmlns:p14="http://schemas.microsoft.com/office/powerpoint/2010/main" val="91630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“a chain is no stronger than its weakest link” or An organisation is only as strong or powerful as its weakest person. A group of associates is only as strong as its laziest 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tx1"/>
                </a:solidFill>
                <a:effectLst/>
                <a:latin typeface="+mn-lt"/>
                <a:ea typeface="+mn-ea"/>
                <a:cs typeface="+mn-cs"/>
              </a:rPr>
              <a:t>Due to the lack of proper accounting, governments have a tendency to either just raise taxes or sell of an asset in panic (’fire sale’) just to fill the deficit in an </a:t>
            </a:r>
            <a:r>
              <a:rPr lang="en-GB" sz="1200" b="0" i="0" kern="1200" noProof="0" dirty="0" err="1">
                <a:solidFill>
                  <a:schemeClr val="tx1"/>
                </a:solidFill>
                <a:effectLst/>
                <a:latin typeface="+mn-lt"/>
                <a:ea typeface="+mn-ea"/>
                <a:cs typeface="+mn-cs"/>
              </a:rPr>
              <a:t>ambitous</a:t>
            </a:r>
            <a:r>
              <a:rPr lang="en-GB" sz="1200" b="0" i="0" kern="1200" noProof="0" dirty="0">
                <a:solidFill>
                  <a:schemeClr val="tx1"/>
                </a:solidFill>
                <a:effectLst/>
                <a:latin typeface="+mn-lt"/>
                <a:ea typeface="+mn-ea"/>
                <a:cs typeface="+mn-cs"/>
              </a:rPr>
              <a:t> budget to spend as much as possible (to win votes and get re-elected)</a:t>
            </a:r>
          </a:p>
          <a:p>
            <a:r>
              <a:rPr lang="en-GB" sz="1200" b="0" i="0" kern="1200" noProof="0" dirty="0">
                <a:solidFill>
                  <a:schemeClr val="tx1"/>
                </a:solidFill>
                <a:effectLst/>
                <a:latin typeface="+mn-lt"/>
                <a:ea typeface="+mn-ea"/>
                <a:cs typeface="+mn-cs"/>
              </a:rPr>
              <a:t> </a:t>
            </a:r>
          </a:p>
          <a:p>
            <a:endParaRPr lang="en-GB" sz="1200" b="0" i="0" kern="1200" noProof="0" dirty="0">
              <a:solidFill>
                <a:schemeClr val="tx1"/>
              </a:solidFill>
              <a:effectLst/>
              <a:latin typeface="+mn-lt"/>
              <a:ea typeface="+mn-ea"/>
              <a:cs typeface="+mn-cs"/>
            </a:endParaRPr>
          </a:p>
          <a:p>
            <a:endParaRPr lang="en-GB" noProof="0" dirty="0"/>
          </a:p>
        </p:txBody>
      </p:sp>
      <p:sp>
        <p:nvSpPr>
          <p:cNvPr id="4" name="Platshållare för bildnummer 3"/>
          <p:cNvSpPr>
            <a:spLocks noGrp="1"/>
          </p:cNvSpPr>
          <p:nvPr>
            <p:ph type="sldNum" sz="quarter" idx="5"/>
          </p:nvPr>
        </p:nvSpPr>
        <p:spPr/>
        <p:txBody>
          <a:bodyPr/>
          <a:lstStyle/>
          <a:p>
            <a:fld id="{141FD731-49AE-6F48-95F6-DAFDBBB7ECF5}" type="slidenum">
              <a:rPr lang="en-GB" smtClean="0"/>
              <a:t>22</a:t>
            </a:fld>
            <a:endParaRPr lang="en-GB"/>
          </a:p>
        </p:txBody>
      </p:sp>
    </p:spTree>
    <p:extLst>
      <p:ext uri="{BB962C8B-B14F-4D97-AF65-F5344CB8AC3E}">
        <p14:creationId xmlns:p14="http://schemas.microsoft.com/office/powerpoint/2010/main" val="293231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This is not any revolutionary or ground breaking technology. Accounting is more than 800 years old and the private sector does this asset management every day, even private individuals like yourself is more sophisticated.</a:t>
            </a:r>
          </a:p>
        </p:txBody>
      </p:sp>
      <p:sp>
        <p:nvSpPr>
          <p:cNvPr id="4" name="Platshållare för bildnummer 3"/>
          <p:cNvSpPr>
            <a:spLocks noGrp="1"/>
          </p:cNvSpPr>
          <p:nvPr>
            <p:ph type="sldNum" sz="quarter" idx="5"/>
          </p:nvPr>
        </p:nvSpPr>
        <p:spPr/>
        <p:txBody>
          <a:bodyPr/>
          <a:lstStyle/>
          <a:p>
            <a:fld id="{141FD731-49AE-6F48-95F6-DAFDBBB7ECF5}" type="slidenum">
              <a:rPr lang="en-GB" smtClean="0"/>
              <a:t>23</a:t>
            </a:fld>
            <a:endParaRPr lang="en-GB"/>
          </a:p>
        </p:txBody>
      </p:sp>
    </p:spTree>
    <p:extLst>
      <p:ext uri="{BB962C8B-B14F-4D97-AF65-F5344CB8AC3E}">
        <p14:creationId xmlns:p14="http://schemas.microsoft.com/office/powerpoint/2010/main" val="711343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But like the brilliant mathematicians putting a man on the moon, they had the wrong background. </a:t>
            </a:r>
          </a:p>
          <a:p>
            <a:endParaRPr lang="en-GB" dirty="0"/>
          </a:p>
          <a:p>
            <a:r>
              <a:rPr lang="en-GB" dirty="0"/>
              <a:t>People running governments are mostly economists, or at least  entirely influenced by economists. Accounting and asset management is not on the curriculum at any university teaching economics.</a:t>
            </a:r>
          </a:p>
          <a:p>
            <a:endParaRPr lang="en-GB" dirty="0"/>
          </a:p>
          <a:p>
            <a:r>
              <a:rPr lang="en-GB" dirty="0"/>
              <a:t>We need more accountants and more financial thinking in the public sector:  https://</a:t>
            </a:r>
            <a:r>
              <a:rPr lang="en-GB" dirty="0" err="1"/>
              <a:t>www.ifac.org</a:t>
            </a:r>
            <a:r>
              <a:rPr lang="en-GB" dirty="0"/>
              <a:t>/knowledge-gateway/contributing-global-economy/discussion/economic-growth-world-needs-accountants</a:t>
            </a:r>
          </a:p>
          <a:p>
            <a:endParaRPr lang="en-GB" dirty="0"/>
          </a:p>
          <a:p>
            <a:r>
              <a:rPr lang="en-GB" dirty="0"/>
              <a:t> </a:t>
            </a:r>
          </a:p>
        </p:txBody>
      </p:sp>
      <p:sp>
        <p:nvSpPr>
          <p:cNvPr id="4" name="Platshållare för bildnummer 3"/>
          <p:cNvSpPr>
            <a:spLocks noGrp="1"/>
          </p:cNvSpPr>
          <p:nvPr>
            <p:ph type="sldNum" sz="quarter" idx="5"/>
          </p:nvPr>
        </p:nvSpPr>
        <p:spPr/>
        <p:txBody>
          <a:bodyPr/>
          <a:lstStyle/>
          <a:p>
            <a:fld id="{141FD731-49AE-6F48-95F6-DAFDBBB7ECF5}" type="slidenum">
              <a:rPr lang="en-GB" smtClean="0"/>
              <a:t>24</a:t>
            </a:fld>
            <a:endParaRPr lang="en-GB"/>
          </a:p>
        </p:txBody>
      </p:sp>
    </p:spTree>
    <p:extLst>
      <p:ext uri="{BB962C8B-B14F-4D97-AF65-F5344CB8AC3E}">
        <p14:creationId xmlns:p14="http://schemas.microsoft.com/office/powerpoint/2010/main" val="3760725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The Hidden Figures finally got recognised, it took coloured president and almost 60 years. </a:t>
            </a:r>
          </a:p>
          <a:p>
            <a:endParaRPr lang="en-GB" dirty="0"/>
          </a:p>
          <a:p>
            <a:r>
              <a:rPr lang="en-GB" dirty="0"/>
              <a:t>Governments have only waited 800 years and are still waiting for proper recognition.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 ‘The Undercover Economist, Tim </a:t>
            </a:r>
            <a:r>
              <a:rPr lang="en-GB" dirty="0" err="1"/>
              <a:t>Harford’s</a:t>
            </a:r>
            <a:r>
              <a:rPr lang="en-GB" dirty="0"/>
              <a:t> brilliant article: </a:t>
            </a:r>
            <a:r>
              <a:rPr lang="sv-SE" sz="1200" b="1" i="0" kern="1200" dirty="0">
                <a:solidFill>
                  <a:schemeClr val="tx1"/>
                </a:solidFill>
                <a:effectLst/>
                <a:latin typeface="+mn-lt"/>
                <a:ea typeface="+mn-ea"/>
                <a:cs typeface="+mn-cs"/>
              </a:rPr>
              <a:t>Late </a:t>
            </a:r>
            <a:r>
              <a:rPr lang="sv-SE" sz="1200" b="1" i="0" kern="1200" dirty="0" err="1">
                <a:solidFill>
                  <a:schemeClr val="tx1"/>
                </a:solidFill>
                <a:effectLst/>
                <a:latin typeface="+mn-lt"/>
                <a:ea typeface="+mn-ea"/>
                <a:cs typeface="+mn-cs"/>
              </a:rPr>
              <a:t>greats</a:t>
            </a:r>
            <a:r>
              <a:rPr lang="sv-SE" sz="1200" b="1" i="0" kern="1200" dirty="0">
                <a:solidFill>
                  <a:schemeClr val="tx1"/>
                </a:solidFill>
                <a:effectLst/>
                <a:latin typeface="+mn-lt"/>
                <a:ea typeface="+mn-ea"/>
                <a:cs typeface="+mn-cs"/>
              </a:rPr>
              <a:t>: </a:t>
            </a:r>
            <a:r>
              <a:rPr lang="sv-SE" sz="1200" b="1" i="0" kern="1200" dirty="0" err="1">
                <a:solidFill>
                  <a:schemeClr val="tx1"/>
                </a:solidFill>
                <a:effectLst/>
                <a:latin typeface="+mn-lt"/>
                <a:ea typeface="+mn-ea"/>
                <a:cs typeface="+mn-cs"/>
              </a:rPr>
              <a:t>why</a:t>
            </a:r>
            <a:r>
              <a:rPr lang="sv-SE" sz="1200" b="1" i="0" kern="1200" dirty="0">
                <a:solidFill>
                  <a:schemeClr val="tx1"/>
                </a:solidFill>
                <a:effectLst/>
                <a:latin typeface="+mn-lt"/>
                <a:ea typeface="+mn-ea"/>
                <a:cs typeface="+mn-cs"/>
              </a:rPr>
              <a:t> </a:t>
            </a:r>
            <a:r>
              <a:rPr lang="sv-SE" sz="1200" b="1" i="0" kern="1200" dirty="0" err="1">
                <a:solidFill>
                  <a:schemeClr val="tx1"/>
                </a:solidFill>
                <a:effectLst/>
                <a:latin typeface="+mn-lt"/>
                <a:ea typeface="+mn-ea"/>
                <a:cs typeface="+mn-cs"/>
              </a:rPr>
              <a:t>some</a:t>
            </a:r>
            <a:r>
              <a:rPr lang="sv-SE" sz="1200" b="1" i="0" kern="1200" dirty="0">
                <a:solidFill>
                  <a:schemeClr val="tx1"/>
                </a:solidFill>
                <a:effectLst/>
                <a:latin typeface="+mn-lt"/>
                <a:ea typeface="+mn-ea"/>
                <a:cs typeface="+mn-cs"/>
              </a:rPr>
              <a:t> brilliant </a:t>
            </a:r>
            <a:r>
              <a:rPr lang="sv-SE" sz="1200" b="1" i="0" kern="1200" dirty="0" err="1">
                <a:solidFill>
                  <a:schemeClr val="tx1"/>
                </a:solidFill>
                <a:effectLst/>
                <a:latin typeface="+mn-lt"/>
                <a:ea typeface="+mn-ea"/>
                <a:cs typeface="+mn-cs"/>
              </a:rPr>
              <a:t>ideas</a:t>
            </a:r>
            <a:r>
              <a:rPr lang="sv-SE" sz="1200" b="1" i="0" kern="1200" dirty="0">
                <a:solidFill>
                  <a:schemeClr val="tx1"/>
                </a:solidFill>
                <a:effectLst/>
                <a:latin typeface="+mn-lt"/>
                <a:ea typeface="+mn-ea"/>
                <a:cs typeface="+mn-cs"/>
              </a:rPr>
              <a:t> get </a:t>
            </a:r>
            <a:r>
              <a:rPr lang="sv-SE" sz="1200" b="1" i="0" kern="1200" dirty="0" err="1">
                <a:solidFill>
                  <a:schemeClr val="tx1"/>
                </a:solidFill>
                <a:effectLst/>
                <a:latin typeface="+mn-lt"/>
                <a:ea typeface="+mn-ea"/>
                <a:cs typeface="+mn-cs"/>
              </a:rPr>
              <a:t>overlooked</a:t>
            </a:r>
            <a:r>
              <a:rPr lang="sv-SE" sz="1200" b="1" i="0" kern="1200" dirty="0">
                <a:solidFill>
                  <a:schemeClr val="tx1"/>
                </a:solidFill>
                <a:effectLst/>
                <a:latin typeface="+mn-lt"/>
                <a:ea typeface="+mn-ea"/>
                <a:cs typeface="+mn-cs"/>
              </a:rPr>
              <a:t> (</a:t>
            </a:r>
            <a:r>
              <a:rPr lang="en-GB" dirty="0"/>
              <a:t>https://</a:t>
            </a:r>
            <a:r>
              <a:rPr lang="en-GB" dirty="0" err="1"/>
              <a:t>on.ft.com</a:t>
            </a:r>
            <a:r>
              <a:rPr lang="en-GB" dirty="0"/>
              <a:t>/</a:t>
            </a:r>
            <a:r>
              <a:rPr lang="en-GB" dirty="0" err="1"/>
              <a:t>gift</a:t>
            </a:r>
            <a:r>
              <a:rPr lang="en-GB" err="1"/>
              <a:t>_</a:t>
            </a:r>
            <a:r>
              <a:rPr lang="en-GB"/>
              <a:t>link)</a:t>
            </a:r>
            <a:endParaRPr lang="en-GB" dirty="0"/>
          </a:p>
          <a:p>
            <a:endParaRPr lang="en-GB" dirty="0"/>
          </a:p>
          <a:p>
            <a:endParaRPr lang="en-GB" dirty="0"/>
          </a:p>
        </p:txBody>
      </p:sp>
      <p:sp>
        <p:nvSpPr>
          <p:cNvPr id="4" name="Platshållare för bildnummer 3"/>
          <p:cNvSpPr>
            <a:spLocks noGrp="1"/>
          </p:cNvSpPr>
          <p:nvPr>
            <p:ph type="sldNum" sz="quarter" idx="5"/>
          </p:nvPr>
        </p:nvSpPr>
        <p:spPr/>
        <p:txBody>
          <a:bodyPr/>
          <a:lstStyle/>
          <a:p>
            <a:fld id="{141FD731-49AE-6F48-95F6-DAFDBBB7ECF5}" type="slidenum">
              <a:rPr lang="en-GB" smtClean="0"/>
              <a:t>25</a:t>
            </a:fld>
            <a:endParaRPr lang="en-GB"/>
          </a:p>
        </p:txBody>
      </p:sp>
    </p:spTree>
    <p:extLst>
      <p:ext uri="{BB962C8B-B14F-4D97-AF65-F5344CB8AC3E}">
        <p14:creationId xmlns:p14="http://schemas.microsoft.com/office/powerpoint/2010/main" val="61916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141FD731-49AE-6F48-95F6-DAFDBBB7ECF5}" type="slidenum">
              <a:rPr lang="en-GB" smtClean="0"/>
              <a:t>5</a:t>
            </a:fld>
            <a:endParaRPr lang="en-GB"/>
          </a:p>
        </p:txBody>
      </p:sp>
    </p:spTree>
    <p:extLst>
      <p:ext uri="{BB962C8B-B14F-4D97-AF65-F5344CB8AC3E}">
        <p14:creationId xmlns:p14="http://schemas.microsoft.com/office/powerpoint/2010/main" val="206166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To rescue the planet and the economy we need to invest more than 10x over the next few decades. Its like making a small economy of Australia become China, over night. It is physically impossible and will never happen. If only for the fact that China has  56x more people (1400mio vs 25mio)</a:t>
            </a:r>
          </a:p>
        </p:txBody>
      </p:sp>
      <p:sp>
        <p:nvSpPr>
          <p:cNvPr id="4" name="Platshållare för bildnummer 3"/>
          <p:cNvSpPr>
            <a:spLocks noGrp="1"/>
          </p:cNvSpPr>
          <p:nvPr>
            <p:ph type="sldNum" sz="quarter" idx="5"/>
          </p:nvPr>
        </p:nvSpPr>
        <p:spPr/>
        <p:txBody>
          <a:bodyPr/>
          <a:lstStyle/>
          <a:p>
            <a:fld id="{141FD731-49AE-6F48-95F6-DAFDBBB7ECF5}" type="slidenum">
              <a:rPr lang="en-GB" smtClean="0"/>
              <a:t>6</a:t>
            </a:fld>
            <a:endParaRPr lang="en-GB"/>
          </a:p>
        </p:txBody>
      </p:sp>
    </p:spTree>
    <p:extLst>
      <p:ext uri="{BB962C8B-B14F-4D97-AF65-F5344CB8AC3E}">
        <p14:creationId xmlns:p14="http://schemas.microsoft.com/office/powerpoint/2010/main" val="298609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Today we are using taxes to pay for public investments and anything else the government is paying for. In other words taxpayers, like you and me are paying for everything the government is involved with. </a:t>
            </a:r>
          </a:p>
          <a:p>
            <a:endParaRPr lang="en-GB" noProof="0" dirty="0"/>
          </a:p>
          <a:p>
            <a:r>
              <a:rPr lang="en-GB" noProof="0" dirty="0"/>
              <a:t>Debt or borrowing money will have to be paid by taxes at some point in time. Why borrowing money, i.e. debt, is taxes to be paid by future generations like todays young people or the children.</a:t>
            </a:r>
          </a:p>
          <a:p>
            <a:endParaRPr lang="en-GB" noProof="0" dirty="0"/>
          </a:p>
          <a:p>
            <a:r>
              <a:rPr lang="en-GB" noProof="0" dirty="0"/>
              <a:t>Just as with our planet or our biosphere, we are intimately connected also in a an economic perspective. We need to find a balance between what we take from the biosphere and what we leave behind for our descendants. The same goes for our economy. There is a limit to how much tax a government can charge before there is a revolt from the people. Borrowing money seems to be pushing the problem to future generations and therefore nothing we care about today. As long as everyone can have fun and consume today, we are all happy. Until the young people realise we are robbing them of a future not only with climate but also of a healthy economy. </a:t>
            </a:r>
          </a:p>
        </p:txBody>
      </p:sp>
      <p:sp>
        <p:nvSpPr>
          <p:cNvPr id="4" name="Platshållare för bildnummer 3"/>
          <p:cNvSpPr>
            <a:spLocks noGrp="1"/>
          </p:cNvSpPr>
          <p:nvPr>
            <p:ph type="sldNum" sz="quarter" idx="5"/>
          </p:nvPr>
        </p:nvSpPr>
        <p:spPr/>
        <p:txBody>
          <a:bodyPr/>
          <a:lstStyle/>
          <a:p>
            <a:fld id="{141FD731-49AE-6F48-95F6-DAFDBBB7ECF5}" type="slidenum">
              <a:rPr lang="en-GB" smtClean="0"/>
              <a:t>8</a:t>
            </a:fld>
            <a:endParaRPr lang="en-GB"/>
          </a:p>
        </p:txBody>
      </p:sp>
    </p:spTree>
    <p:extLst>
      <p:ext uri="{BB962C8B-B14F-4D97-AF65-F5344CB8AC3E}">
        <p14:creationId xmlns:p14="http://schemas.microsoft.com/office/powerpoint/2010/main" val="94618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en-GB" sz="1800" noProof="0" dirty="0"/>
              <a:t>shift towards solar- and wind-generated electricity. </a:t>
            </a:r>
          </a:p>
          <a:p>
            <a:pPr marL="285750" indent="-285750">
              <a:buFont typeface="Arial" panose="020B0604020202020204" pitchFamily="34" charset="0"/>
              <a:buChar char="•"/>
            </a:pPr>
            <a:r>
              <a:rPr lang="en-GB" sz="1800" noProof="0" dirty="0"/>
              <a:t>combined with batteries, hydrogen and other forms of storage, </a:t>
            </a:r>
          </a:p>
          <a:p>
            <a:pPr marL="285750" indent="-285750">
              <a:buFont typeface="Arial" panose="020B0604020202020204" pitchFamily="34" charset="0"/>
              <a:buChar char="•"/>
            </a:pPr>
            <a:r>
              <a:rPr lang="en-GB" sz="1800" noProof="0" dirty="0"/>
              <a:t>as well as a role for bioenergy and carbon capture in the medium run</a:t>
            </a:r>
          </a:p>
        </p:txBody>
      </p:sp>
      <p:sp>
        <p:nvSpPr>
          <p:cNvPr id="4" name="Platshållare för bildnummer 3"/>
          <p:cNvSpPr>
            <a:spLocks noGrp="1"/>
          </p:cNvSpPr>
          <p:nvPr>
            <p:ph type="sldNum" sz="quarter" idx="5"/>
          </p:nvPr>
        </p:nvSpPr>
        <p:spPr/>
        <p:txBody>
          <a:bodyPr/>
          <a:lstStyle/>
          <a:p>
            <a:fld id="{141FD731-49AE-6F48-95F6-DAFDBBB7ECF5}" type="slidenum">
              <a:rPr lang="en-GB" smtClean="0"/>
              <a:t>9</a:t>
            </a:fld>
            <a:endParaRPr lang="en-GB"/>
          </a:p>
        </p:txBody>
      </p:sp>
    </p:spTree>
    <p:extLst>
      <p:ext uri="{BB962C8B-B14F-4D97-AF65-F5344CB8AC3E}">
        <p14:creationId xmlns:p14="http://schemas.microsoft.com/office/powerpoint/2010/main" val="2274390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a:t>Infrastructure networks will be affected by the physical impacts of climate change, and will play an essential role in protecting us against to those impacts. Extreme events illustrate the extent of this potential exposure. </a:t>
            </a:r>
          </a:p>
          <a:p>
            <a:endParaRPr lang="en-GB" noProof="0" dirty="0"/>
          </a:p>
          <a:p>
            <a:r>
              <a:rPr lang="en-GB" noProof="0" dirty="0"/>
              <a:t>For example, modelling of the potential impacts of a major flood in Paris found that 30% to 55% of the direct flood damages would be suffered by the infrastructure sector, while 35% to 85% of business losses were caused by disruption to the transportation and electricity supply and not by the flood itself. </a:t>
            </a:r>
          </a:p>
          <a:p>
            <a:endParaRPr lang="en-GB" noProof="0" dirty="0"/>
          </a:p>
          <a:p>
            <a:r>
              <a:rPr lang="en-GB" noProof="0" dirty="0"/>
              <a:t>Ensuring that infrastructure is climate resilient and able to help reduce direct losses and reduce the indirect costs of disruption. New infrastructure assets designed account for the climate changes that may occur over their lifetimes. Existing infrastructure may need to be retrofitted, or managed differently, given climate change. </a:t>
            </a:r>
          </a:p>
          <a:p>
            <a:endParaRPr lang="en-GB" noProof="0" dirty="0"/>
          </a:p>
          <a:p>
            <a:r>
              <a:rPr lang="en-GB" noProof="0" dirty="0"/>
              <a:t>Lastly, additional infrastructure, such as sea walls, will need to be constructed to address the physical impacts of climate change. This additional infrastructure can include traditional infrastructure, such as hard defences and other engineered solutions, as well as natural infrastructure, such as wetlands and other nature-based solutions.</a:t>
            </a:r>
          </a:p>
        </p:txBody>
      </p:sp>
      <p:sp>
        <p:nvSpPr>
          <p:cNvPr id="4" name="Platshållare för bildnummer 3"/>
          <p:cNvSpPr>
            <a:spLocks noGrp="1"/>
          </p:cNvSpPr>
          <p:nvPr>
            <p:ph type="sldNum" sz="quarter" idx="5"/>
          </p:nvPr>
        </p:nvSpPr>
        <p:spPr/>
        <p:txBody>
          <a:bodyPr/>
          <a:lstStyle/>
          <a:p>
            <a:fld id="{141FD731-49AE-6F48-95F6-DAFDBBB7ECF5}" type="slidenum">
              <a:rPr lang="en-GB" smtClean="0"/>
              <a:t>10</a:t>
            </a:fld>
            <a:endParaRPr lang="en-GB"/>
          </a:p>
        </p:txBody>
      </p:sp>
    </p:spTree>
    <p:extLst>
      <p:ext uri="{BB962C8B-B14F-4D97-AF65-F5344CB8AC3E}">
        <p14:creationId xmlns:p14="http://schemas.microsoft.com/office/powerpoint/2010/main" val="2705083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Instead of just using taxes (and debt), governments can use its ‘balance sheet’ and then most importantly the assets they own, but are not really show that they own.  </a:t>
            </a:r>
          </a:p>
          <a:p>
            <a:endParaRPr lang="en-GB" dirty="0"/>
          </a:p>
          <a:p>
            <a:r>
              <a:rPr lang="en-GB" dirty="0"/>
              <a:t>Using proper accounting and professional management, these assets can produce an income tat can be used to pay for public investments – instead of taxes.</a:t>
            </a:r>
          </a:p>
          <a:p>
            <a:endParaRPr lang="en-GB" dirty="0"/>
          </a:p>
          <a:p>
            <a:r>
              <a:rPr lang="en-GB" dirty="0"/>
              <a:t>It is like if you rented out your old flat and moved in with your girlfriend in a new apartment and was able to pay for the refurbishment of this apartment you now have together with the rent you earn from your old flat.</a:t>
            </a:r>
          </a:p>
        </p:txBody>
      </p:sp>
      <p:sp>
        <p:nvSpPr>
          <p:cNvPr id="4" name="Platshållare för bildnummer 3"/>
          <p:cNvSpPr>
            <a:spLocks noGrp="1"/>
          </p:cNvSpPr>
          <p:nvPr>
            <p:ph type="sldNum" sz="quarter" idx="5"/>
          </p:nvPr>
        </p:nvSpPr>
        <p:spPr/>
        <p:txBody>
          <a:bodyPr/>
          <a:lstStyle/>
          <a:p>
            <a:fld id="{141FD731-49AE-6F48-95F6-DAFDBBB7ECF5}" type="slidenum">
              <a:rPr lang="en-GB" smtClean="0"/>
              <a:t>12</a:t>
            </a:fld>
            <a:endParaRPr lang="en-GB"/>
          </a:p>
        </p:txBody>
      </p:sp>
    </p:spTree>
    <p:extLst>
      <p:ext uri="{BB962C8B-B14F-4D97-AF65-F5344CB8AC3E}">
        <p14:creationId xmlns:p14="http://schemas.microsoft.com/office/powerpoint/2010/main" val="66044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Today governments only look at the budget and its debt. There is now understanding of what </a:t>
            </a:r>
            <a:r>
              <a:rPr lang="en-GB" dirty="0" err="1"/>
              <a:t>asets</a:t>
            </a:r>
            <a:r>
              <a:rPr lang="en-GB" dirty="0"/>
              <a:t> they own. They use accounting methods that are a several hundreds of years outdated. While the private sector invented modern accounting 800 years ago</a:t>
            </a:r>
          </a:p>
        </p:txBody>
      </p:sp>
      <p:sp>
        <p:nvSpPr>
          <p:cNvPr id="4" name="Platshållare för bildnummer 3"/>
          <p:cNvSpPr>
            <a:spLocks noGrp="1"/>
          </p:cNvSpPr>
          <p:nvPr>
            <p:ph type="sldNum" sz="quarter" idx="5"/>
          </p:nvPr>
        </p:nvSpPr>
        <p:spPr/>
        <p:txBody>
          <a:bodyPr/>
          <a:lstStyle/>
          <a:p>
            <a:fld id="{141FD731-49AE-6F48-95F6-DAFDBBB7ECF5}" type="slidenum">
              <a:rPr lang="en-GB" smtClean="0"/>
              <a:t>13</a:t>
            </a:fld>
            <a:endParaRPr lang="en-GB"/>
          </a:p>
        </p:txBody>
      </p:sp>
    </p:spTree>
    <p:extLst>
      <p:ext uri="{BB962C8B-B14F-4D97-AF65-F5344CB8AC3E}">
        <p14:creationId xmlns:p14="http://schemas.microsoft.com/office/powerpoint/2010/main" val="52021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All governments own vast amounts of assets, at the local, state or national level. Wealth that makes even the biggest corporation or investor look tiny. But they act as if they do not have it. Either because they want to use the benefits to friends and family, or because they do not understand that they own it and how to make the best use of it.</a:t>
            </a:r>
          </a:p>
          <a:p>
            <a:endParaRPr lang="en-GB" dirty="0"/>
          </a:p>
          <a:p>
            <a:r>
              <a:rPr lang="en-GB" dirty="0"/>
              <a:t>Either way, it hurts the economy as a whole and your personal finances.</a:t>
            </a:r>
          </a:p>
        </p:txBody>
      </p:sp>
      <p:sp>
        <p:nvSpPr>
          <p:cNvPr id="4" name="Platshållare för bildnummer 3"/>
          <p:cNvSpPr>
            <a:spLocks noGrp="1"/>
          </p:cNvSpPr>
          <p:nvPr>
            <p:ph type="sldNum" sz="quarter" idx="5"/>
          </p:nvPr>
        </p:nvSpPr>
        <p:spPr/>
        <p:txBody>
          <a:bodyPr/>
          <a:lstStyle/>
          <a:p>
            <a:fld id="{141FD731-49AE-6F48-95F6-DAFDBBB7ECF5}" type="slidenum">
              <a:rPr lang="en-GB" smtClean="0"/>
              <a:t>14</a:t>
            </a:fld>
            <a:endParaRPr lang="en-GB"/>
          </a:p>
        </p:txBody>
      </p:sp>
    </p:spTree>
    <p:extLst>
      <p:ext uri="{BB962C8B-B14F-4D97-AF65-F5344CB8AC3E}">
        <p14:creationId xmlns:p14="http://schemas.microsoft.com/office/powerpoint/2010/main" val="1269409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60649C-6CD2-4345-9038-9573A987F6E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a:extLst>
              <a:ext uri="{FF2B5EF4-FFF2-40B4-BE49-F238E27FC236}">
                <a16:creationId xmlns:a16="http://schemas.microsoft.com/office/drawing/2014/main" id="{A97EA362-C357-4A41-ADC2-1CBE8FD8F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a:extLst>
              <a:ext uri="{FF2B5EF4-FFF2-40B4-BE49-F238E27FC236}">
                <a16:creationId xmlns:a16="http://schemas.microsoft.com/office/drawing/2014/main" id="{EB53152B-B9FB-BE47-BE24-78D213B21020}"/>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4FEF81B3-1FB7-E74C-9A30-7C99DADA1893}"/>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FCCFC366-44A7-0D44-A3DF-FF842A9EBE69}"/>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1256374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DBF6F1-F9CE-F840-A693-0ED9201229CC}"/>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F02C196E-DD9C-284A-A6A7-4B05691E732B}"/>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05DB084D-8461-5849-9485-791631358496}"/>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3A06E290-DF02-3344-9C52-8B14F33C8FB0}"/>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6E925AF-9AEE-EE48-8BCD-4B071DCCAB2F}"/>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281709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FD7F8EF-849F-8D45-890E-88E7905D3FD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endParaRPr lang="en-GB"/>
          </a:p>
        </p:txBody>
      </p:sp>
      <p:sp>
        <p:nvSpPr>
          <p:cNvPr id="3" name="Platshållare för lodrät text 2">
            <a:extLst>
              <a:ext uri="{FF2B5EF4-FFF2-40B4-BE49-F238E27FC236}">
                <a16:creationId xmlns:a16="http://schemas.microsoft.com/office/drawing/2014/main" id="{9ACE6B6A-D8F2-6945-8BF4-F97E7BAF9BF4}"/>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B194A3D-ADC3-F34E-B7C9-311BD647DF98}"/>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916AD522-4430-DE45-A039-EA4085B97EE2}"/>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0D397110-D283-014D-A1EB-46BB7EAEECE8}"/>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2854907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en half">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2017 by The Boston Consulting Group, Inc. All rights reserved.</a:t>
            </a:r>
          </a:p>
        </p:txBody>
      </p:sp>
      <p:sp>
        <p:nvSpPr>
          <p:cNvPr id="17" name="FooterSimple" hidden="1"/>
          <p:cNvSpPr txBox="1"/>
          <p:nvPr userDrawn="1">
            <p:custDataLst>
              <p:tags r:id="rId1"/>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180327 Unlocking Public Wealth, Funding the Future.pptx</a:t>
            </a:r>
          </a:p>
        </p:txBody>
      </p:sp>
    </p:spTree>
    <p:extLst>
      <p:ext uri="{BB962C8B-B14F-4D97-AF65-F5344CB8AC3E}">
        <p14:creationId xmlns:p14="http://schemas.microsoft.com/office/powerpoint/2010/main" val="216894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F610EE-B74B-7042-B061-0D2E15CFD590}"/>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634C29FF-CE46-494E-BECD-5D601531610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8EF84FE3-894F-4348-914F-DFE142795FE4}"/>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FC089E60-A44A-744E-8B12-A99B2BB0E284}"/>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10B6FE7-9513-DF47-9423-01234AE82D53}"/>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340473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F08ADB-91FF-1E4E-B5DB-B2BFEA6709D1}"/>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ED03144E-AAD2-764D-936F-4531DF7622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49BDA9C-F058-C643-8A5A-A68155B2E2D1}"/>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F61BC2E6-5A15-4046-9469-0D3A274BA3F1}"/>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89C65F0F-D273-4748-9CEC-FA65D80E06E4}"/>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69582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67B46F-F5E9-7E4B-9AB6-C42F8D2ACF78}"/>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E062DD64-39E5-4E44-9046-3E26C2DEE8DB}"/>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AB4823FF-E46F-8B4A-9B5F-685F5BA5C5AB}"/>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8478FAC6-9E74-D448-BF9D-5E52E3861393}"/>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6" name="Platshållare för sidfot 5">
            <a:extLst>
              <a:ext uri="{FF2B5EF4-FFF2-40B4-BE49-F238E27FC236}">
                <a16:creationId xmlns:a16="http://schemas.microsoft.com/office/drawing/2014/main" id="{6C80D940-3920-0D46-86F4-4238BB026D39}"/>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1A6A834C-7948-8342-9E06-5F8E768FE728}"/>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339925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7FF0D4-61E7-834D-91D7-CE4282F2F47D}"/>
              </a:ext>
            </a:extLst>
          </p:cNvPr>
          <p:cNvSpPr>
            <a:spLocks noGrp="1"/>
          </p:cNvSpPr>
          <p:nvPr>
            <p:ph type="title"/>
          </p:nvPr>
        </p:nvSpPr>
        <p:spPr>
          <a:xfrm>
            <a:off x="839788" y="365125"/>
            <a:ext cx="10515600" cy="1325563"/>
          </a:xfrm>
        </p:spPr>
        <p:txBody>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41517985-0126-3B4B-8D42-3003BBD04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3621E2C-27A4-C84D-B608-693DEC37317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text 4">
            <a:extLst>
              <a:ext uri="{FF2B5EF4-FFF2-40B4-BE49-F238E27FC236}">
                <a16:creationId xmlns:a16="http://schemas.microsoft.com/office/drawing/2014/main" id="{E8683E43-1CE4-A546-B7A1-A8A480A88D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A902231-D5A7-6741-87F3-EC0002348B4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datum 6">
            <a:extLst>
              <a:ext uri="{FF2B5EF4-FFF2-40B4-BE49-F238E27FC236}">
                <a16:creationId xmlns:a16="http://schemas.microsoft.com/office/drawing/2014/main" id="{0A39863D-6E7B-1645-AAD6-6E5BD912683B}"/>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8" name="Platshållare för sidfot 7">
            <a:extLst>
              <a:ext uri="{FF2B5EF4-FFF2-40B4-BE49-F238E27FC236}">
                <a16:creationId xmlns:a16="http://schemas.microsoft.com/office/drawing/2014/main" id="{9EFAB9E9-DCA4-5349-BF5D-6FF8265BD159}"/>
              </a:ext>
            </a:extLst>
          </p:cNvPr>
          <p:cNvSpPr>
            <a:spLocks noGrp="1"/>
          </p:cNvSpPr>
          <p:nvPr>
            <p:ph type="ftr" sz="quarter" idx="11"/>
          </p:nvPr>
        </p:nvSpPr>
        <p:spPr/>
        <p:txBody>
          <a:bodyPr/>
          <a:lstStyle/>
          <a:p>
            <a:endParaRPr lang="en-GB"/>
          </a:p>
        </p:txBody>
      </p:sp>
      <p:sp>
        <p:nvSpPr>
          <p:cNvPr id="9" name="Platshållare för bildnummer 8">
            <a:extLst>
              <a:ext uri="{FF2B5EF4-FFF2-40B4-BE49-F238E27FC236}">
                <a16:creationId xmlns:a16="http://schemas.microsoft.com/office/drawing/2014/main" id="{0729C4C0-E453-174C-AD8A-4FF3778BFDEF}"/>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273905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8BCAB-7C32-AD4F-AA2C-3380F7E91EC4}"/>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12920D73-7488-1E45-8ECC-69530E070B71}"/>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4" name="Platshållare för sidfot 3">
            <a:extLst>
              <a:ext uri="{FF2B5EF4-FFF2-40B4-BE49-F238E27FC236}">
                <a16:creationId xmlns:a16="http://schemas.microsoft.com/office/drawing/2014/main" id="{3FB1636A-D866-7F40-B287-4433A6C8B03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9E24F64-4160-684F-BEA3-36173BB9FA52}"/>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411187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2C1D5E5-4B7F-6340-8093-6BD281F7B2ED}"/>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3" name="Platshållare för sidfot 2">
            <a:extLst>
              <a:ext uri="{FF2B5EF4-FFF2-40B4-BE49-F238E27FC236}">
                <a16:creationId xmlns:a16="http://schemas.microsoft.com/office/drawing/2014/main" id="{0A02A015-7B0F-694D-9810-490C03E9AE72}"/>
              </a:ext>
            </a:extLst>
          </p:cNvPr>
          <p:cNvSpPr>
            <a:spLocks noGrp="1"/>
          </p:cNvSpPr>
          <p:nvPr>
            <p:ph type="ftr" sz="quarter" idx="11"/>
          </p:nvPr>
        </p:nvSpPr>
        <p:spPr/>
        <p:txBody>
          <a:bodyPr/>
          <a:lstStyle/>
          <a:p>
            <a:endParaRPr lang="en-GB"/>
          </a:p>
        </p:txBody>
      </p:sp>
      <p:sp>
        <p:nvSpPr>
          <p:cNvPr id="4" name="Platshållare för bildnummer 3">
            <a:extLst>
              <a:ext uri="{FF2B5EF4-FFF2-40B4-BE49-F238E27FC236}">
                <a16:creationId xmlns:a16="http://schemas.microsoft.com/office/drawing/2014/main" id="{10BE3C49-18D2-724A-B68D-B81024FFC8EC}"/>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396147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80D4A-B756-1647-A1A3-17A37444CCF0}"/>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42F75C93-827F-B844-A0A4-29BA5E89F1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text 3">
            <a:extLst>
              <a:ext uri="{FF2B5EF4-FFF2-40B4-BE49-F238E27FC236}">
                <a16:creationId xmlns:a16="http://schemas.microsoft.com/office/drawing/2014/main" id="{2DD16BFF-45A7-904B-8A4A-098F670D8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359083C-E6C6-5943-B55D-8911607F873C}"/>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6" name="Platshållare för sidfot 5">
            <a:extLst>
              <a:ext uri="{FF2B5EF4-FFF2-40B4-BE49-F238E27FC236}">
                <a16:creationId xmlns:a16="http://schemas.microsoft.com/office/drawing/2014/main" id="{42A2B348-52E0-B24A-B9C7-96D6C7CAA8D4}"/>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45B2C1E0-7C98-CA41-90E7-FAE86670FE4B}"/>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41157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3AC9BF-BE36-E242-9678-52CE2E6D4AE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endParaRPr lang="en-GB"/>
          </a:p>
        </p:txBody>
      </p:sp>
      <p:sp>
        <p:nvSpPr>
          <p:cNvPr id="3" name="Platshållare för bild 2">
            <a:extLst>
              <a:ext uri="{FF2B5EF4-FFF2-40B4-BE49-F238E27FC236}">
                <a16:creationId xmlns:a16="http://schemas.microsoft.com/office/drawing/2014/main" id="{ECFF21AB-9474-FE49-BF6E-70AC99D907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Platshållare för text 3">
            <a:extLst>
              <a:ext uri="{FF2B5EF4-FFF2-40B4-BE49-F238E27FC236}">
                <a16:creationId xmlns:a16="http://schemas.microsoft.com/office/drawing/2014/main" id="{9FBE60F3-C13B-1046-B19F-33568B4DA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4951E80-0D26-0E4C-8562-EA025FDF3433}"/>
              </a:ext>
            </a:extLst>
          </p:cNvPr>
          <p:cNvSpPr>
            <a:spLocks noGrp="1"/>
          </p:cNvSpPr>
          <p:nvPr>
            <p:ph type="dt" sz="half" idx="10"/>
          </p:nvPr>
        </p:nvSpPr>
        <p:spPr/>
        <p:txBody>
          <a:bodyPr/>
          <a:lstStyle/>
          <a:p>
            <a:fld id="{746E8DCF-D513-3D42-BF7A-20C387643920}" type="datetimeFigureOut">
              <a:rPr lang="en-GB" smtClean="0"/>
              <a:t>17/03/2021</a:t>
            </a:fld>
            <a:endParaRPr lang="en-GB"/>
          </a:p>
        </p:txBody>
      </p:sp>
      <p:sp>
        <p:nvSpPr>
          <p:cNvPr id="6" name="Platshållare för sidfot 5">
            <a:extLst>
              <a:ext uri="{FF2B5EF4-FFF2-40B4-BE49-F238E27FC236}">
                <a16:creationId xmlns:a16="http://schemas.microsoft.com/office/drawing/2014/main" id="{6F19CCF4-8A18-8949-BEE6-A8D252926959}"/>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71D773E8-6D47-A743-AB48-EE75A83799DF}"/>
              </a:ext>
            </a:extLst>
          </p:cNvPr>
          <p:cNvSpPr>
            <a:spLocks noGrp="1"/>
          </p:cNvSpPr>
          <p:nvPr>
            <p:ph type="sldNum" sz="quarter" idx="12"/>
          </p:nvPr>
        </p:nvSpPr>
        <p:spPr/>
        <p:txBody>
          <a:bodyPr/>
          <a:lstStyle/>
          <a:p>
            <a:fld id="{F8C5867F-6651-EE4C-B513-6CC44B7C0916}" type="slidenum">
              <a:rPr lang="en-GB" smtClean="0"/>
              <a:t>‹#›</a:t>
            </a:fld>
            <a:endParaRPr lang="en-GB"/>
          </a:p>
        </p:txBody>
      </p:sp>
    </p:spTree>
    <p:extLst>
      <p:ext uri="{BB962C8B-B14F-4D97-AF65-F5344CB8AC3E}">
        <p14:creationId xmlns:p14="http://schemas.microsoft.com/office/powerpoint/2010/main" val="733356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A6A4D5F-7773-744A-B290-7C95BB011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1B85B888-880F-9D4E-A98C-C67EF0FEE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13191ACB-FFDD-F149-98BB-BB3A3C585F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E8DCF-D513-3D42-BF7A-20C387643920}" type="datetimeFigureOut">
              <a:rPr lang="en-GB" smtClean="0"/>
              <a:t>17/03/2021</a:t>
            </a:fld>
            <a:endParaRPr lang="en-GB"/>
          </a:p>
        </p:txBody>
      </p:sp>
      <p:sp>
        <p:nvSpPr>
          <p:cNvPr id="5" name="Platshållare för sidfot 4">
            <a:extLst>
              <a:ext uri="{FF2B5EF4-FFF2-40B4-BE49-F238E27FC236}">
                <a16:creationId xmlns:a16="http://schemas.microsoft.com/office/drawing/2014/main" id="{81838F61-68AF-244F-BE39-063FD1D61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F8454324-73F2-6545-9B40-F5DF2A2A72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5867F-6651-EE4C-B513-6CC44B7C0916}" type="slidenum">
              <a:rPr lang="en-GB" smtClean="0"/>
              <a:t>‹#›</a:t>
            </a:fld>
            <a:endParaRPr lang="en-GB"/>
          </a:p>
        </p:txBody>
      </p:sp>
    </p:spTree>
    <p:extLst>
      <p:ext uri="{BB962C8B-B14F-4D97-AF65-F5344CB8AC3E}">
        <p14:creationId xmlns:p14="http://schemas.microsoft.com/office/powerpoint/2010/main" val="625493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buildingcue.it/come-contrastano-lacqua-alta-in-olanda/1339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futurism.com/proposed-texas-bullet-train-will-give-airlines-serious-competition/"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quoteinspector.com/images/money/money-302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flickr.com/photos/camafghanistancam/5940443512/" TargetMode="Externa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hyperlink" Target="https://pxhere.com/en/photo/1524321" TargetMode="Externa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0.jp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hyperlink" Target="https://de.wikipedia.org/wiki/Datei:Javelin_train_at_St_Pancras_International_by_interbeat.jpg" TargetMode="Externa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theconversation.com/melting-ice-the-greatest-factor-in-rising-sea-levels-8042"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festivalsvilupposostenibile.it/gli-eventi/37-56/etica-e-finanza-alla-ricerca-di-un-nuovo-paradigma"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travelpa.co.za/package/rugby-tour-new-zealan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informatica-hugonapoli.blogspot.com/index.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mises.org.es/2018/07/la-economia-no-es-como-la-ciencia-de-los-cohetes-es-todavia-mas-complicad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skleo.com/just-what-is-common-sense/"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xfuel.com/en/free-photo-eizqw"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xhere.com/fr/photo/558892"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cblue98/7203788448/" TargetMode="External"/><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wallpaperflare.com/desert-rocks-macos-mojave-stock-5k-wallpaper-bieut/download/1920x1080"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flickr.com/photos/boston_public_library/6726700181"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pxhere.com/en/photo/15973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goodfreephotos.com/other-photos/wallet-with-paper-bill-and-coin.jpg.php"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apsizing"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flickr.com/photos/mdpettitt/298149117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xhere.com/en/photo/10894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planet earth taken from the outer space">
            <a:extLst>
              <a:ext uri="{FF2B5EF4-FFF2-40B4-BE49-F238E27FC236}">
                <a16:creationId xmlns:a16="http://schemas.microsoft.com/office/drawing/2014/main" id="{C55037EB-6340-47C2-BFDD-AEDB61773865}"/>
              </a:ext>
            </a:extLst>
          </p:cNvPr>
          <p:cNvPicPr>
            <a:picLocks noChangeAspect="1"/>
          </p:cNvPicPr>
          <p:nvPr/>
        </p:nvPicPr>
        <p:blipFill rotWithShape="1">
          <a:blip r:embed="rId2"/>
          <a:srcRect t="3101" b="10692"/>
          <a:stretch/>
        </p:blipFill>
        <p:spPr>
          <a:xfrm>
            <a:off x="-3047" y="10"/>
            <a:ext cx="12191999" cy="6857990"/>
          </a:xfrm>
          <a:prstGeom prst="rect">
            <a:avLst/>
          </a:prstGeom>
        </p:spPr>
      </p:pic>
      <p:sp>
        <p:nvSpPr>
          <p:cNvPr id="22" name="Rectangle 2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09AED5CA-18AD-4645-99CC-94EFEF366396}"/>
              </a:ext>
            </a:extLst>
          </p:cNvPr>
          <p:cNvSpPr>
            <a:spLocks noGrp="1"/>
          </p:cNvSpPr>
          <p:nvPr>
            <p:ph type="title"/>
          </p:nvPr>
        </p:nvSpPr>
        <p:spPr>
          <a:xfrm>
            <a:off x="0" y="5157787"/>
            <a:ext cx="8901113" cy="8999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This planet is ours to lose</a:t>
            </a:r>
          </a:p>
        </p:txBody>
      </p:sp>
    </p:spTree>
    <p:extLst>
      <p:ext uri="{BB962C8B-B14F-4D97-AF65-F5344CB8AC3E}">
        <p14:creationId xmlns:p14="http://schemas.microsoft.com/office/powerpoint/2010/main" val="703845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himmel, vatten, utomhus, båt&#10;&#10;Automatiskt genererad beskrivning">
            <a:extLst>
              <a:ext uri="{FF2B5EF4-FFF2-40B4-BE49-F238E27FC236}">
                <a16:creationId xmlns:a16="http://schemas.microsoft.com/office/drawing/2014/main" id="{E19E2833-4613-4B45-A622-AB96519FABF1}"/>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2615"/>
          <a:stretch/>
        </p:blipFill>
        <p:spPr>
          <a:xfrm>
            <a:off x="0" y="0"/>
            <a:ext cx="12191980" cy="6856718"/>
          </a:xfrm>
          <a:prstGeom prst="rect">
            <a:avLst/>
          </a:prstGeom>
        </p:spPr>
      </p:pic>
      <p:sp>
        <p:nvSpPr>
          <p:cNvPr id="7" name="textruta 6">
            <a:extLst>
              <a:ext uri="{FF2B5EF4-FFF2-40B4-BE49-F238E27FC236}">
                <a16:creationId xmlns:a16="http://schemas.microsoft.com/office/drawing/2014/main" id="{E239C38E-1A4C-B148-886E-EE75EEC852DB}"/>
              </a:ext>
            </a:extLst>
          </p:cNvPr>
          <p:cNvSpPr txBox="1"/>
          <p:nvPr/>
        </p:nvSpPr>
        <p:spPr>
          <a:xfrm>
            <a:off x="271463" y="300038"/>
            <a:ext cx="11511613" cy="2031325"/>
          </a:xfrm>
          <a:prstGeom prst="rect">
            <a:avLst/>
          </a:prstGeom>
          <a:noFill/>
        </p:spPr>
        <p:txBody>
          <a:bodyPr wrap="none" rtlCol="0">
            <a:spAutoFit/>
          </a:bodyPr>
          <a:lstStyle/>
          <a:p>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infrastructure able to protect us </a:t>
            </a:r>
          </a:p>
          <a:p>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from a changing climate</a:t>
            </a:r>
          </a:p>
          <a:p>
            <a:endParaRPr lang="en-GB" dirty="0"/>
          </a:p>
        </p:txBody>
      </p:sp>
    </p:spTree>
    <p:extLst>
      <p:ext uri="{BB962C8B-B14F-4D97-AF65-F5344CB8AC3E}">
        <p14:creationId xmlns:p14="http://schemas.microsoft.com/office/powerpoint/2010/main" val="229320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utomhus, gräs, himmel, plan&#10;&#10;Automatiskt genererad beskrivning">
            <a:extLst>
              <a:ext uri="{FF2B5EF4-FFF2-40B4-BE49-F238E27FC236}">
                <a16:creationId xmlns:a16="http://schemas.microsoft.com/office/drawing/2014/main" id="{AAF49326-B57C-644F-BC82-10CC7091963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9997" b="5749"/>
          <a:stretch/>
        </p:blipFill>
        <p:spPr>
          <a:xfrm>
            <a:off x="20" y="1282"/>
            <a:ext cx="12191980" cy="6856718"/>
          </a:xfrm>
          <a:prstGeom prst="rect">
            <a:avLst/>
          </a:prstGeom>
        </p:spPr>
      </p:pic>
      <p:sp>
        <p:nvSpPr>
          <p:cNvPr id="6" name="textruta 5">
            <a:extLst>
              <a:ext uri="{FF2B5EF4-FFF2-40B4-BE49-F238E27FC236}">
                <a16:creationId xmlns:a16="http://schemas.microsoft.com/office/drawing/2014/main" id="{22226322-3002-8A49-B8AF-48BE64ACD965}"/>
              </a:ext>
            </a:extLst>
          </p:cNvPr>
          <p:cNvSpPr txBox="1"/>
          <p:nvPr/>
        </p:nvSpPr>
        <p:spPr>
          <a:xfrm>
            <a:off x="9796794" y="6657945"/>
            <a:ext cx="2395206"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futurism.com/proposed-texas-bullet-train-will-give-airlines-serious-competition/">
                  <a:extLst>
                    <a:ext uri="{A12FA001-AC4F-418D-AE19-62706E023703}">
                      <ahyp:hlinkClr xmlns:ahyp="http://schemas.microsoft.com/office/drawing/2018/hyperlinkcolor" val="tx"/>
                    </a:ext>
                  </a:extLst>
                </a:hlinkClick>
              </a:rPr>
              <a:t>Det här fotot</a:t>
            </a:r>
            <a:r>
              <a:rPr lang="en-GB" sz="700">
                <a:solidFill>
                  <a:srgbClr val="FFFFFF"/>
                </a:solidFill>
              </a:rPr>
              <a:t> av Okänd författare licensieras enligt </a:t>
            </a:r>
            <a:r>
              <a:rPr lang="en-GB"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GB" sz="700">
              <a:solidFill>
                <a:srgbClr val="FFFFFF"/>
              </a:solidFill>
            </a:endParaRPr>
          </a:p>
        </p:txBody>
      </p:sp>
      <p:sp>
        <p:nvSpPr>
          <p:cNvPr id="7" name="textruta 6">
            <a:extLst>
              <a:ext uri="{FF2B5EF4-FFF2-40B4-BE49-F238E27FC236}">
                <a16:creationId xmlns:a16="http://schemas.microsoft.com/office/drawing/2014/main" id="{EA5F1392-D703-814E-822A-BE74197ADCFE}"/>
              </a:ext>
            </a:extLst>
          </p:cNvPr>
          <p:cNvSpPr txBox="1"/>
          <p:nvPr/>
        </p:nvSpPr>
        <p:spPr>
          <a:xfrm>
            <a:off x="357187" y="2728912"/>
            <a:ext cx="10835146" cy="923330"/>
          </a:xfrm>
          <a:prstGeom prst="rect">
            <a:avLst/>
          </a:prstGeom>
          <a:noFill/>
        </p:spPr>
        <p:txBody>
          <a:bodyPr wrap="none" rtlCol="0">
            <a:spAutoFit/>
          </a:bodyPr>
          <a:lstStyle/>
          <a:p>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traditional infrastructure</a:t>
            </a:r>
            <a:endParaRPr lang="en-GB" dirty="0">
              <a:solidFill>
                <a:schemeClr val="bg1"/>
              </a:solidFill>
            </a:endParaRPr>
          </a:p>
        </p:txBody>
      </p:sp>
    </p:spTree>
    <p:extLst>
      <p:ext uri="{BB962C8B-B14F-4D97-AF65-F5344CB8AC3E}">
        <p14:creationId xmlns:p14="http://schemas.microsoft.com/office/powerpoint/2010/main" val="2822454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tshållare för innehåll 5" descr="En bild som visar inomhus, ätbara frön, flera, ställa in&#10;&#10;Automatiskt genererad beskrivning">
            <a:extLst>
              <a:ext uri="{FF2B5EF4-FFF2-40B4-BE49-F238E27FC236}">
                <a16:creationId xmlns:a16="http://schemas.microsoft.com/office/drawing/2014/main" id="{CA6AC156-FA02-4144-B8F1-C93F70BBC466}"/>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3208" r="23289" b="5883"/>
          <a:stretch/>
        </p:blipFill>
        <p:spPr>
          <a:xfrm>
            <a:off x="3522468" y="0"/>
            <a:ext cx="8669532" cy="6857990"/>
          </a:xfrm>
          <a:prstGeom prst="rect">
            <a:avLst/>
          </a:prstGeom>
        </p:spPr>
      </p:pic>
      <p:sp>
        <p:nvSpPr>
          <p:cNvPr id="24" name="Rectangle 2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46918FA6-FE87-4E49-9C12-60D77889015D}"/>
              </a:ext>
            </a:extLst>
          </p:cNvPr>
          <p:cNvSpPr>
            <a:spLocks noGrp="1"/>
          </p:cNvSpPr>
          <p:nvPr>
            <p:ph type="title"/>
          </p:nvPr>
        </p:nvSpPr>
        <p:spPr>
          <a:xfrm>
            <a:off x="337883" y="3064476"/>
            <a:ext cx="7162668" cy="3180320"/>
          </a:xfrm>
        </p:spPr>
        <p:txBody>
          <a:bodyPr vert="horz" lIns="91440" tIns="45720" rIns="91440" bIns="45720" rtlCol="0" anchor="b">
            <a:noAutofit/>
          </a:bodyPr>
          <a:lstStyle/>
          <a:p>
            <a:r>
              <a:rPr lang="en-US" sz="5400" b="1" dirty="0">
                <a:latin typeface="Open Sans" panose="020B0606030504020204" pitchFamily="34" charset="0"/>
                <a:ea typeface="Open Sans" panose="020B0606030504020204" pitchFamily="34" charset="0"/>
                <a:cs typeface="Open Sans" panose="020B0606030504020204" pitchFamily="34" charset="0"/>
              </a:rPr>
              <a:t>Is both efficient and a renewable way of paying for public investments</a:t>
            </a:r>
          </a:p>
        </p:txBody>
      </p:sp>
      <p:sp>
        <p:nvSpPr>
          <p:cNvPr id="26" name="Rectangle 2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39184C15-EF16-A54B-A621-D3BEF86CBF2D}"/>
              </a:ext>
            </a:extLst>
          </p:cNvPr>
          <p:cNvSpPr txBox="1"/>
          <p:nvPr/>
        </p:nvSpPr>
        <p:spPr>
          <a:xfrm>
            <a:off x="271463" y="1271588"/>
            <a:ext cx="11391260" cy="923330"/>
          </a:xfrm>
          <a:prstGeom prst="rect">
            <a:avLst/>
          </a:prstGeom>
          <a:noFill/>
        </p:spPr>
        <p:txBody>
          <a:bodyPr wrap="none" rtlCol="0">
            <a:sp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Smart Public Asset Management</a:t>
            </a:r>
          </a:p>
        </p:txBody>
      </p:sp>
    </p:spTree>
    <p:extLst>
      <p:ext uri="{BB962C8B-B14F-4D97-AF65-F5344CB8AC3E}">
        <p14:creationId xmlns:p14="http://schemas.microsoft.com/office/powerpoint/2010/main" val="341226368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tshållare för innehåll 4" descr="En bild som visar vatten, utomhus, himmel, berg&#10;&#10;Automatiskt genererad beskrivning">
            <a:extLst>
              <a:ext uri="{FF2B5EF4-FFF2-40B4-BE49-F238E27FC236}">
                <a16:creationId xmlns:a16="http://schemas.microsoft.com/office/drawing/2014/main" id="{80A202BE-F7A1-104B-AC85-9E22662419EA}"/>
              </a:ext>
            </a:extLst>
          </p:cNvPr>
          <p:cNvPicPr>
            <a:picLocks noGrp="1" noChangeAspect="1"/>
          </p:cNvPicPr>
          <p:nvPr>
            <p:ph idx="1"/>
          </p:nvPr>
        </p:nvPicPr>
        <p:blipFill rotWithShape="1">
          <a:blip r:embed="rId3"/>
          <a:srcRect t="7697" r="23298" b="1394"/>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57CDDAAB-C269-8545-80D3-68DA2A6A3A6D}"/>
              </a:ext>
            </a:extLst>
          </p:cNvPr>
          <p:cNvSpPr>
            <a:spLocks noGrp="1"/>
          </p:cNvSpPr>
          <p:nvPr>
            <p:ph type="title"/>
          </p:nvPr>
        </p:nvSpPr>
        <p:spPr>
          <a:xfrm>
            <a:off x="477981" y="369328"/>
            <a:ext cx="5048760" cy="4190315"/>
          </a:xfrm>
        </p:spPr>
        <p:txBody>
          <a:bodyPr vert="horz" lIns="91440" tIns="45720" rIns="91440" bIns="45720" rtlCol="0" anchor="b">
            <a:normAutofit fontScale="90000"/>
          </a:bodyPr>
          <a:lstStyle/>
          <a:p>
            <a:r>
              <a:rPr lang="en-US" sz="6000" b="1" dirty="0">
                <a:latin typeface="Open Sans" panose="020B0606030504020204" pitchFamily="34" charset="0"/>
                <a:ea typeface="Open Sans" panose="020B0606030504020204" pitchFamily="34" charset="0"/>
                <a:cs typeface="Open Sans" panose="020B0606030504020204" pitchFamily="34" charset="0"/>
              </a:rPr>
              <a:t>Using </a:t>
            </a:r>
            <a:br>
              <a:rPr lang="en-US" sz="6000" b="1" dirty="0">
                <a:latin typeface="Open Sans" panose="020B0606030504020204" pitchFamily="34" charset="0"/>
                <a:ea typeface="Open Sans" panose="020B0606030504020204" pitchFamily="34" charset="0"/>
                <a:cs typeface="Open Sans" panose="020B0606030504020204" pitchFamily="34" charset="0"/>
              </a:rPr>
            </a:br>
            <a:r>
              <a:rPr lang="en-US" sz="6000" b="1" dirty="0">
                <a:latin typeface="Open Sans" panose="020B0606030504020204" pitchFamily="34" charset="0"/>
                <a:ea typeface="Open Sans" panose="020B0606030504020204" pitchFamily="34" charset="0"/>
                <a:cs typeface="Open Sans" panose="020B0606030504020204" pitchFamily="34" charset="0"/>
              </a:rPr>
              <a:t>both sides of the government balance sheet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ruta 2">
            <a:extLst>
              <a:ext uri="{FF2B5EF4-FFF2-40B4-BE49-F238E27FC236}">
                <a16:creationId xmlns:a16="http://schemas.microsoft.com/office/drawing/2014/main" id="{1D456AE5-9EB4-1543-92DA-6856A0C0346B}"/>
              </a:ext>
            </a:extLst>
          </p:cNvPr>
          <p:cNvSpPr txBox="1"/>
          <p:nvPr/>
        </p:nvSpPr>
        <p:spPr>
          <a:xfrm>
            <a:off x="148281" y="5362832"/>
            <a:ext cx="5867312" cy="769441"/>
          </a:xfrm>
          <a:prstGeom prst="rect">
            <a:avLst/>
          </a:prstGeom>
          <a:noFill/>
          <a:scene3d>
            <a:camera prst="orthographicFront">
              <a:rot lat="0" lon="0" rev="600000"/>
            </a:camera>
            <a:lightRig rig="threePt" dir="t"/>
          </a:scene3d>
        </p:spPr>
        <p:txBody>
          <a:bodyPr wrap="none" rtlCol="0">
            <a:spAutoFit/>
          </a:bodyPr>
          <a:lstStyle/>
          <a:p>
            <a:r>
              <a:rPr lang="en-US" sz="4400" b="1" dirty="0">
                <a:latin typeface="Open Sans" panose="020B0606030504020204" pitchFamily="34" charset="0"/>
                <a:ea typeface="Open Sans" panose="020B0606030504020204" pitchFamily="34" charset="0"/>
                <a:cs typeface="Open Sans" panose="020B0606030504020204" pitchFamily="34" charset="0"/>
              </a:rPr>
              <a:t>- to lift the economy</a:t>
            </a:r>
            <a:endParaRPr lang="en-GB" sz="4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38894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 name="Platshållare för bild 11" descr="En bild som visar person, oskärpa&#10;&#10;Automatiskt genererad beskrivning">
            <a:extLst>
              <a:ext uri="{FF2B5EF4-FFF2-40B4-BE49-F238E27FC236}">
                <a16:creationId xmlns:a16="http://schemas.microsoft.com/office/drawing/2014/main" id="{EEB77901-5028-3444-9C32-17AF15F88ADF}"/>
              </a:ext>
            </a:extLst>
          </p:cNvPr>
          <p:cNvPicPr>
            <a:picLocks noGrp="1" noChangeAspect="1"/>
          </p:cNvPicPr>
          <p:nvPr>
            <p:ph type="pic" sz="quarter" idx="14"/>
          </p:nvPr>
        </p:nvPicPr>
        <p:blipFill rotWithShape="1">
          <a:blip r:embed="rId3"/>
          <a:srcRect t="3119" r="-1" b="8967"/>
          <a:stretch/>
        </p:blipFill>
        <p:spPr>
          <a:xfrm>
            <a:off x="3068" y="10"/>
            <a:ext cx="12188932" cy="6857990"/>
          </a:xfrm>
          <a:prstGeom prst="rect">
            <a:avLst/>
          </a:prstGeom>
        </p:spPr>
      </p:pic>
      <p:sp>
        <p:nvSpPr>
          <p:cNvPr id="19" name="Freeform: Shape 18">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202D8DFC-360B-514A-96C2-6010D5C422FF}"/>
              </a:ext>
            </a:extLst>
          </p:cNvPr>
          <p:cNvSpPr>
            <a:spLocks noGrp="1"/>
          </p:cNvSpPr>
          <p:nvPr>
            <p:ph type="title"/>
          </p:nvPr>
        </p:nvSpPr>
        <p:spPr>
          <a:xfrm>
            <a:off x="170886" y="4879825"/>
            <a:ext cx="9302315" cy="622836"/>
          </a:xfrm>
        </p:spPr>
        <p:txBody>
          <a:bodyPr vert="horz" lIns="91440" tIns="45720" rIns="91440" bIns="45720" rtlCol="0" anchor="ctr">
            <a:noAutofit/>
          </a:bodyPr>
          <a:lstStyle/>
          <a:p>
            <a:r>
              <a:rPr lang="en-US" sz="5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missing link….</a:t>
            </a:r>
          </a:p>
        </p:txBody>
      </p:sp>
    </p:spTree>
    <p:extLst>
      <p:ext uri="{BB962C8B-B14F-4D97-AF65-F5344CB8AC3E}">
        <p14:creationId xmlns:p14="http://schemas.microsoft.com/office/powerpoint/2010/main" val="4172767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DA13EB7-C539-1C4B-A2B9-619A5AA365D5}"/>
              </a:ext>
            </a:extLst>
          </p:cNvPr>
          <p:cNvSpPr>
            <a:spLocks noGrp="1"/>
          </p:cNvSpPr>
          <p:nvPr>
            <p:ph type="title"/>
          </p:nvPr>
        </p:nvSpPr>
        <p:spPr>
          <a:xfrm>
            <a:off x="8524824" y="3017675"/>
            <a:ext cx="3572441" cy="3469622"/>
          </a:xfrm>
        </p:spPr>
        <p:txBody>
          <a:bodyPr vert="horz" lIns="91440" tIns="45720" rIns="91440" bIns="45720" rtlCol="0" anchor="b">
            <a:noAutofit/>
          </a:bodyPr>
          <a:lstStyle/>
          <a:p>
            <a:pPr algn="ctr"/>
            <a:r>
              <a:rPr lang="en-US" sz="5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a:t>
            </a:r>
            <a:br>
              <a:rPr lang="en-US" sz="5400" b="1"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5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Public Wealth Fund </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Lule Building System AB bygger nytt ställverk i Porjus – Affärsliv i Norra  Sverige!">
            <a:extLst>
              <a:ext uri="{FF2B5EF4-FFF2-40B4-BE49-F238E27FC236}">
                <a16:creationId xmlns:a16="http://schemas.microsoft.com/office/drawing/2014/main" id="{5C1A84CD-5D0F-D246-81D7-BC6F1B826D2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7381" r="14209" b="-1"/>
          <a:stretch/>
        </p:blipFill>
        <p:spPr bwMode="auto">
          <a:xfrm>
            <a:off x="1" y="0"/>
            <a:ext cx="9391134"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6E81FA41-0CDD-3F44-B716-7082F6A38C8D}"/>
              </a:ext>
            </a:extLst>
          </p:cNvPr>
          <p:cNvSpPr txBox="1"/>
          <p:nvPr/>
        </p:nvSpPr>
        <p:spPr>
          <a:xfrm>
            <a:off x="10181968" y="926757"/>
            <a:ext cx="1511952" cy="923330"/>
          </a:xfrm>
          <a:prstGeom prst="rect">
            <a:avLst/>
          </a:prstGeom>
          <a:noFill/>
        </p:spPr>
        <p:txBody>
          <a:bodyPr wrap="none" rtlCol="0">
            <a:sp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is …</a:t>
            </a:r>
          </a:p>
        </p:txBody>
      </p:sp>
    </p:spTree>
    <p:extLst>
      <p:ext uri="{BB962C8B-B14F-4D97-AF65-F5344CB8AC3E}">
        <p14:creationId xmlns:p14="http://schemas.microsoft.com/office/powerpoint/2010/main" val="947400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AEE35183-CEE3-BD46-BBE8-CC108D1C354A}"/>
              </a:ext>
            </a:extLst>
          </p:cNvPr>
          <p:cNvSpPr>
            <a:spLocks noGrp="1"/>
          </p:cNvSpPr>
          <p:nvPr>
            <p:ph type="title"/>
          </p:nvPr>
        </p:nvSpPr>
        <p:spPr>
          <a:xfrm>
            <a:off x="5832389" y="1927654"/>
            <a:ext cx="5004487" cy="2965621"/>
          </a:xfrm>
        </p:spPr>
        <p:txBody>
          <a:bodyPr vert="horz" lIns="91440" tIns="45720" rIns="91440" bIns="45720" rtlCol="0" anchor="b">
            <a:noAutofit/>
          </a:bodyPr>
          <a:lstStyle/>
          <a:p>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Connecting the government balance sheet </a:t>
            </a:r>
            <a:b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the budget</a:t>
            </a:r>
          </a:p>
        </p:txBody>
      </p:sp>
      <p:sp>
        <p:nvSpPr>
          <p:cNvPr id="47" name="Rectangle 46">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descr="En bild som visar text&#10;&#10;Automatiskt genererad beskrivning">
            <a:extLst>
              <a:ext uri="{FF2B5EF4-FFF2-40B4-BE49-F238E27FC236}">
                <a16:creationId xmlns:a16="http://schemas.microsoft.com/office/drawing/2014/main" id="{FA6AD8A5-267E-0A4B-981A-7D15899F16A9}"/>
              </a:ext>
            </a:extLst>
          </p:cNvPr>
          <p:cNvPicPr>
            <a:picLocks noChangeAspect="1"/>
          </p:cNvPicPr>
          <p:nvPr/>
        </p:nvPicPr>
        <p:blipFill rotWithShape="1">
          <a:blip r:embed="rId3"/>
          <a:srcRect l="876" t="14571" r="14029"/>
          <a:stretch/>
        </p:blipFill>
        <p:spPr>
          <a:xfrm>
            <a:off x="482226" y="322730"/>
            <a:ext cx="4520080" cy="6182665"/>
          </a:xfrm>
          <a:prstGeom prst="rect">
            <a:avLst/>
          </a:prstGeom>
        </p:spPr>
      </p:pic>
    </p:spTree>
    <p:extLst>
      <p:ext uri="{BB962C8B-B14F-4D97-AF65-F5344CB8AC3E}">
        <p14:creationId xmlns:p14="http://schemas.microsoft.com/office/powerpoint/2010/main" val="138364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tshållare för innehåll 6" descr="En bild som visar person, förbereder&#10;&#10;Automatiskt genererad beskrivning">
            <a:extLst>
              <a:ext uri="{FF2B5EF4-FFF2-40B4-BE49-F238E27FC236}">
                <a16:creationId xmlns:a16="http://schemas.microsoft.com/office/drawing/2014/main" id="{429A2235-C387-9048-BEAF-C605FFB5C38A}"/>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4176" b="1570"/>
          <a:stretch/>
        </p:blipFill>
        <p:spPr>
          <a:xfrm>
            <a:off x="0" y="0"/>
            <a:ext cx="12191980" cy="6858000"/>
          </a:xfrm>
          <a:prstGeom prst="rect">
            <a:avLst/>
          </a:prstGeom>
        </p:spPr>
      </p:pic>
      <p:sp>
        <p:nvSpPr>
          <p:cNvPr id="9" name="textruta 8">
            <a:extLst>
              <a:ext uri="{FF2B5EF4-FFF2-40B4-BE49-F238E27FC236}">
                <a16:creationId xmlns:a16="http://schemas.microsoft.com/office/drawing/2014/main" id="{C3F9D341-2F27-0F45-958E-7E6D04EAB622}"/>
              </a:ext>
            </a:extLst>
          </p:cNvPr>
          <p:cNvSpPr txBox="1"/>
          <p:nvPr/>
        </p:nvSpPr>
        <p:spPr>
          <a:xfrm>
            <a:off x="7274012" y="123568"/>
            <a:ext cx="4810897" cy="4247317"/>
          </a:xfrm>
          <a:prstGeom prst="rect">
            <a:avLst/>
          </a:prstGeom>
          <a:noFill/>
        </p:spPr>
        <p:txBody>
          <a:bodyPr wrap="square" rtlCol="0">
            <a:spAutoFit/>
          </a:bodyPr>
          <a:lstStyle/>
          <a:p>
            <a:pPr algn="r"/>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Developing </a:t>
            </a:r>
          </a:p>
          <a:p>
            <a:pPr algn="r"/>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assets</a:t>
            </a:r>
          </a:p>
          <a:p>
            <a:pPr algn="r"/>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 their best and highest use</a:t>
            </a:r>
          </a:p>
        </p:txBody>
      </p:sp>
    </p:spTree>
    <p:extLst>
      <p:ext uri="{BB962C8B-B14F-4D97-AF65-F5344CB8AC3E}">
        <p14:creationId xmlns:p14="http://schemas.microsoft.com/office/powerpoint/2010/main" val="289100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BEBBE682-24C1-BB4F-B1DA-F544B0914606}"/>
              </a:ext>
            </a:extLst>
          </p:cNvPr>
          <p:cNvPicPr>
            <a:picLocks noGrp="1" noChangeAspect="1"/>
          </p:cNvPicPr>
          <p:nvPr>
            <p:ph idx="1"/>
          </p:nvPr>
        </p:nvPicPr>
        <p:blipFill>
          <a:blip r:embed="rId6">
            <a:extLst>
              <a:ext uri="{837473B0-CC2E-450A-ABE3-18F120FF3D39}">
                <a1611:picAttrSrcUrl xmlns:a1611="http://schemas.microsoft.com/office/drawing/2016/11/main" r:id="rId7"/>
              </a:ext>
            </a:extLst>
          </a:blip>
          <a:srcRect/>
          <a:stretch/>
        </p:blipFill>
        <p:spPr>
          <a:xfrm>
            <a:off x="0" y="0"/>
            <a:ext cx="12192000" cy="6858000"/>
          </a:xfrm>
        </p:spPr>
      </p:pic>
      <p:graphicFrame>
        <p:nvGraphicFramePr>
          <p:cNvPr id="18" name="Object 17" hidden="1"/>
          <p:cNvGraphicFramePr>
            <a:graphicFrameLocks noChangeAspect="1"/>
          </p:cNvGraphicFramePr>
          <p:nvPr>
            <p:custDataLst>
              <p:tags r:id="rId3"/>
            </p:custDataLst>
          </p:nvPr>
        </p:nvGraphicFramePr>
        <p:xfrm>
          <a:off x="1144588" y="1589"/>
          <a:ext cx="1587" cy="1587"/>
        </p:xfrm>
        <a:graphic>
          <a:graphicData uri="http://schemas.openxmlformats.org/presentationml/2006/ole">
            <mc:AlternateContent xmlns:mc="http://schemas.openxmlformats.org/markup-compatibility/2006">
              <mc:Choice xmlns:v="urn:schemas-microsoft-com:vml" Requires="v">
                <p:oleObj spid="_x0000_s1044" name="think-cell Slide" r:id="rId8" imgW="270" imgH="270" progId="TCLayout.ActiveDocument.1">
                  <p:embed/>
                </p:oleObj>
              </mc:Choice>
              <mc:Fallback>
                <p:oleObj name="think-cell Slide" r:id="rId8" imgW="270" imgH="270" progId="TCLayout.ActiveDocument.1">
                  <p:embed/>
                  <p:pic>
                    <p:nvPicPr>
                      <p:cNvPr id="18" name="Object 1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4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ruta 2">
            <a:extLst>
              <a:ext uri="{FF2B5EF4-FFF2-40B4-BE49-F238E27FC236}">
                <a16:creationId xmlns:a16="http://schemas.microsoft.com/office/drawing/2014/main" id="{D24300FC-709D-F74B-A32D-084AAAB0C804}"/>
              </a:ext>
            </a:extLst>
          </p:cNvPr>
          <p:cNvSpPr txBox="1"/>
          <p:nvPr/>
        </p:nvSpPr>
        <p:spPr bwMode="gray">
          <a:xfrm>
            <a:off x="2035731" y="5654839"/>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sv-SE" dirty="0" err="1">
              <a:solidFill>
                <a:srgbClr val="575757"/>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2D6BD86D-26F4-7D41-BD92-9A194036CEC5}"/>
              </a:ext>
            </a:extLst>
          </p:cNvPr>
          <p:cNvSpPr txBox="1"/>
          <p:nvPr/>
        </p:nvSpPr>
        <p:spPr bwMode="gray">
          <a:xfrm>
            <a:off x="2035731" y="3528096"/>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sv-SE" dirty="0" err="1">
              <a:solidFill>
                <a:srgbClr val="575757"/>
              </a:solidFill>
              <a:latin typeface="Arial" panose="020B0604020202020204" pitchFamily="34" charset="0"/>
              <a:cs typeface="Arial" panose="020B0604020202020204" pitchFamily="34" charset="0"/>
            </a:endParaRPr>
          </a:p>
        </p:txBody>
      </p:sp>
      <p:sp>
        <p:nvSpPr>
          <p:cNvPr id="2" name="Rubrik 1">
            <a:extLst>
              <a:ext uri="{FF2B5EF4-FFF2-40B4-BE49-F238E27FC236}">
                <a16:creationId xmlns:a16="http://schemas.microsoft.com/office/drawing/2014/main" id="{595D5A2B-405B-E24A-B69F-F0A13B2AB6E6}"/>
              </a:ext>
            </a:extLst>
          </p:cNvPr>
          <p:cNvSpPr>
            <a:spLocks noGrp="1"/>
          </p:cNvSpPr>
          <p:nvPr>
            <p:ph type="title"/>
          </p:nvPr>
        </p:nvSpPr>
        <p:spPr>
          <a:xfrm>
            <a:off x="407774" y="4250724"/>
            <a:ext cx="4522573" cy="2837625"/>
          </a:xfrm>
          <a:effectLst>
            <a:glow rad="63500">
              <a:schemeClr val="tx1">
                <a:alpha val="40000"/>
              </a:schemeClr>
            </a:glow>
          </a:effectLst>
        </p:spPr>
        <p:txBody>
          <a:bodyPr anchor="t">
            <a:noAutofit/>
          </a:bodyPr>
          <a:lstStyle/>
          <a:p>
            <a:pPr algn="ctr"/>
            <a: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Public </a:t>
            </a:r>
            <a:b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real</a:t>
            </a:r>
            <a:r>
              <a:rPr lang="en-GB" sz="6000" b="1"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estate</a:t>
            </a:r>
            <a:endParaRPr lang="en-GB" sz="6000" b="1"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2"/>
    </p:custDataLst>
    <p:extLst>
      <p:ext uri="{BB962C8B-B14F-4D97-AF65-F5344CB8AC3E}">
        <p14:creationId xmlns:p14="http://schemas.microsoft.com/office/powerpoint/2010/main" val="3213223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7B9ED7-2EBC-4D1E-AD9C-3A7117DCF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ildobjekt 9" descr="En bild som visar himmel, utomhus, plan, flygplan&#10;&#10;Automatiskt genererad beskrivning">
            <a:extLst>
              <a:ext uri="{FF2B5EF4-FFF2-40B4-BE49-F238E27FC236}">
                <a16:creationId xmlns:a16="http://schemas.microsoft.com/office/drawing/2014/main" id="{95C9F226-57C3-884B-A32E-5B7DE34D05B4}"/>
              </a:ext>
            </a:extLst>
          </p:cNvPr>
          <p:cNvPicPr>
            <a:picLocks noChangeAspect="1"/>
          </p:cNvPicPr>
          <p:nvPr/>
        </p:nvPicPr>
        <p:blipFill rotWithShape="1">
          <a:blip r:embed="rId3"/>
          <a:srcRect l="8330" r="29275"/>
          <a:stretch/>
        </p:blipFill>
        <p:spPr>
          <a:xfrm>
            <a:off x="8974667" y="3"/>
            <a:ext cx="3217333" cy="3428993"/>
          </a:xfrm>
          <a:prstGeom prst="rect">
            <a:avLst/>
          </a:prstGeom>
        </p:spPr>
      </p:pic>
      <p:pic>
        <p:nvPicPr>
          <p:cNvPr id="9" name="Bildobjekt 8" descr="En bild som visar tåg, station, spår, byggnad&#10;&#10;Automatiskt genererad beskrivning">
            <a:extLst>
              <a:ext uri="{FF2B5EF4-FFF2-40B4-BE49-F238E27FC236}">
                <a16:creationId xmlns:a16="http://schemas.microsoft.com/office/drawing/2014/main" id="{5AB9BA21-F3A8-4149-89CD-ECC43CD31A19}"/>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484" r="31739"/>
          <a:stretch/>
        </p:blipFill>
        <p:spPr>
          <a:xfrm>
            <a:off x="5757332" y="3428999"/>
            <a:ext cx="3217333" cy="3429000"/>
          </a:xfrm>
          <a:prstGeom prst="rect">
            <a:avLst/>
          </a:prstGeom>
        </p:spPr>
      </p:pic>
      <p:pic>
        <p:nvPicPr>
          <p:cNvPr id="12" name="Bildobjekt 11" descr="En bild som visar himmel, utomhus, båt, fartyg&#10;&#10;Automatiskt genererad beskrivning">
            <a:extLst>
              <a:ext uri="{FF2B5EF4-FFF2-40B4-BE49-F238E27FC236}">
                <a16:creationId xmlns:a16="http://schemas.microsoft.com/office/drawing/2014/main" id="{F25EB894-8FCE-0A4B-9871-7E9539D9F427}"/>
              </a:ext>
            </a:extLst>
          </p:cNvPr>
          <p:cNvPicPr>
            <a:picLocks noChangeAspect="1"/>
          </p:cNvPicPr>
          <p:nvPr/>
        </p:nvPicPr>
        <p:blipFill rotWithShape="1">
          <a:blip r:embed="rId6"/>
          <a:srcRect l="26153" r="11219" b="2"/>
          <a:stretch/>
        </p:blipFill>
        <p:spPr>
          <a:xfrm>
            <a:off x="8974667" y="3428999"/>
            <a:ext cx="3217333" cy="3429000"/>
          </a:xfrm>
          <a:prstGeom prst="rect">
            <a:avLst/>
          </a:prstGeom>
        </p:spPr>
      </p:pic>
      <p:sp>
        <p:nvSpPr>
          <p:cNvPr id="27" name="Rectangle 26">
            <a:extLst>
              <a:ext uri="{FF2B5EF4-FFF2-40B4-BE49-F238E27FC236}">
                <a16:creationId xmlns:a16="http://schemas.microsoft.com/office/drawing/2014/main" id="{1C958042-65E3-42E4-A01E-48B022A5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7000">
                <a:schemeClr val="tx1">
                  <a:lumMod val="95000"/>
                  <a:lumOff val="5000"/>
                </a:schemeClr>
              </a:gs>
              <a:gs pos="76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latshållare för innehåll 19" descr="En bild som visar kedja&#10;&#10;Automatiskt genererad beskrivning">
            <a:extLst>
              <a:ext uri="{FF2B5EF4-FFF2-40B4-BE49-F238E27FC236}">
                <a16:creationId xmlns:a16="http://schemas.microsoft.com/office/drawing/2014/main" id="{ED70801C-FBE1-CA49-A23F-1B10C233E8DF}"/>
              </a:ext>
            </a:extLst>
          </p:cNvPr>
          <p:cNvPicPr>
            <a:picLocks noGrp="1" noChangeAspect="1"/>
          </p:cNvPicPr>
          <p:nvPr>
            <p:ph idx="1"/>
          </p:nvPr>
        </p:nvPicPr>
        <p:blipFill rotWithShape="1">
          <a:blip r:embed="rId7"/>
          <a:srcRect t="5582" r="1" b="23277"/>
          <a:stretch/>
        </p:blipFill>
        <p:spPr>
          <a:xfrm>
            <a:off x="5757333" y="3"/>
            <a:ext cx="3217333" cy="3428993"/>
          </a:xfrm>
          <a:prstGeom prst="rect">
            <a:avLst/>
          </a:prstGeom>
        </p:spPr>
      </p:pic>
      <p:sp>
        <p:nvSpPr>
          <p:cNvPr id="2" name="Rubrik 1">
            <a:extLst>
              <a:ext uri="{FF2B5EF4-FFF2-40B4-BE49-F238E27FC236}">
                <a16:creationId xmlns:a16="http://schemas.microsoft.com/office/drawing/2014/main" id="{3CF96DF0-5C13-2747-A615-7140CC4F41D5}"/>
              </a:ext>
            </a:extLst>
          </p:cNvPr>
          <p:cNvSpPr>
            <a:spLocks noGrp="1"/>
          </p:cNvSpPr>
          <p:nvPr>
            <p:ph type="title"/>
          </p:nvPr>
        </p:nvSpPr>
        <p:spPr>
          <a:xfrm>
            <a:off x="197224" y="358588"/>
            <a:ext cx="5857587" cy="1660133"/>
          </a:xfrm>
        </p:spPr>
        <p:txBody>
          <a:bodyPr vert="horz" lIns="91440" tIns="45720" rIns="91440" bIns="45720" rtlCol="0" anchor="b">
            <a:noAutofit/>
          </a:bodyPr>
          <a:lstStyle/>
          <a:p>
            <a:pPr algn="ctr"/>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lang="en-US" sz="54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nd operational </a:t>
            </a:r>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lang="en-US" sz="54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ssets</a:t>
            </a:r>
          </a:p>
        </p:txBody>
      </p:sp>
      <p:cxnSp>
        <p:nvCxnSpPr>
          <p:cNvPr id="29" name="Straight Connector 28">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180681"/>
            <a:ext cx="514227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Platshållare för text 2">
            <a:extLst>
              <a:ext uri="{FF2B5EF4-FFF2-40B4-BE49-F238E27FC236}">
                <a16:creationId xmlns:a16="http://schemas.microsoft.com/office/drawing/2014/main" id="{00F86A83-F9AD-CC42-A421-7A217C3E3F62}"/>
              </a:ext>
            </a:extLst>
          </p:cNvPr>
          <p:cNvSpPr>
            <a:spLocks noGrp="1"/>
          </p:cNvSpPr>
          <p:nvPr>
            <p:ph type="body" sz="half" idx="2"/>
          </p:nvPr>
        </p:nvSpPr>
        <p:spPr>
          <a:xfrm>
            <a:off x="210670" y="3360593"/>
            <a:ext cx="5060577" cy="2495961"/>
          </a:xfrm>
        </p:spPr>
        <p:txBody>
          <a:bodyPr vert="horz" lIns="91440" tIns="45720" rIns="91440" bIns="45720" rtlCol="0">
            <a:noAutofit/>
          </a:bodyPr>
          <a:lstStyle/>
          <a:p>
            <a:pPr algn="ct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is a source of income, complementing</a:t>
            </a:r>
          </a:p>
          <a:p>
            <a:pPr algn="ctr"/>
            <a:r>
              <a:rPr lang="en-US" sz="4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taxes</a:t>
            </a:r>
          </a:p>
        </p:txBody>
      </p:sp>
    </p:spTree>
    <p:extLst>
      <p:ext uri="{BB962C8B-B14F-4D97-AF65-F5344CB8AC3E}">
        <p14:creationId xmlns:p14="http://schemas.microsoft.com/office/powerpoint/2010/main" val="20107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descr="En bild som visar himmel, utomhus, natur, snö&#10;&#10;Automatiskt genererad beskrivning">
            <a:extLst>
              <a:ext uri="{FF2B5EF4-FFF2-40B4-BE49-F238E27FC236}">
                <a16:creationId xmlns:a16="http://schemas.microsoft.com/office/drawing/2014/main" id="{28E2CC1E-0CBB-B947-B223-580ED422A40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674" b="5056"/>
          <a:stretch/>
        </p:blipFill>
        <p:spPr>
          <a:xfrm>
            <a:off x="1" y="0"/>
            <a:ext cx="12191999" cy="6857990"/>
          </a:xfrm>
          <a:prstGeom prst="rect">
            <a:avLst/>
          </a:prstGeom>
        </p:spPr>
      </p:pic>
      <p:sp>
        <p:nvSpPr>
          <p:cNvPr id="31" name="Rectangle 3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9009FBD-4F23-B34E-BEC6-71EFC2C8F159}"/>
              </a:ext>
            </a:extLst>
          </p:cNvPr>
          <p:cNvSpPr>
            <a:spLocks noGrp="1"/>
          </p:cNvSpPr>
          <p:nvPr>
            <p:ph type="title"/>
          </p:nvPr>
        </p:nvSpPr>
        <p:spPr>
          <a:xfrm>
            <a:off x="625793" y="339838"/>
            <a:ext cx="11094720" cy="888888"/>
          </a:xfrm>
          <a:effectLst>
            <a:outerShdw blurRad="50800" dist="38100" dir="2700000" algn="tl" rotWithShape="0">
              <a:prstClr val="black">
                <a:alpha val="40000"/>
              </a:prstClr>
            </a:outerShdw>
          </a:effectLst>
        </p:spPr>
        <p:txBody>
          <a:bodyPr vert="horz" lIns="91440" tIns="45720" rIns="91440" bIns="45720" rtlCol="0" anchor="b">
            <a:noAutofit/>
          </a:bodyPr>
          <a:lstStyle/>
          <a:p>
            <a:pPr algn="ctr"/>
            <a:r>
              <a:rPr lang="en-US" sz="5400" b="1" dirty="0">
                <a:latin typeface="Open Sans" panose="020B0606030504020204" pitchFamily="34" charset="0"/>
                <a:ea typeface="Open Sans" panose="020B0606030504020204" pitchFamily="34" charset="0"/>
                <a:cs typeface="Open Sans" panose="020B0606030504020204" pitchFamily="34" charset="0"/>
              </a:rPr>
              <a:t>We are at a historical moment</a:t>
            </a:r>
          </a:p>
        </p:txBody>
      </p:sp>
    </p:spTree>
    <p:extLst>
      <p:ext uri="{BB962C8B-B14F-4D97-AF65-F5344CB8AC3E}">
        <p14:creationId xmlns:p14="http://schemas.microsoft.com/office/powerpoint/2010/main" val="2381425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person, inomhus, vägg&#10;&#10;Automatiskt genererad beskrivning">
            <a:extLst>
              <a:ext uri="{FF2B5EF4-FFF2-40B4-BE49-F238E27FC236}">
                <a16:creationId xmlns:a16="http://schemas.microsoft.com/office/drawing/2014/main" id="{F39BA042-3DBD-B24B-888C-DA629783C264}"/>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2160"/>
          <a:stretch/>
        </p:blipFill>
        <p:spPr>
          <a:xfrm>
            <a:off x="20" y="0"/>
            <a:ext cx="12191980" cy="6856718"/>
          </a:xfrm>
          <a:prstGeom prst="rect">
            <a:avLst/>
          </a:prstGeom>
        </p:spPr>
      </p:pic>
      <p:sp>
        <p:nvSpPr>
          <p:cNvPr id="7" name="textruta 6">
            <a:extLst>
              <a:ext uri="{FF2B5EF4-FFF2-40B4-BE49-F238E27FC236}">
                <a16:creationId xmlns:a16="http://schemas.microsoft.com/office/drawing/2014/main" id="{F4BF8064-0961-8849-B831-5972E22F123A}"/>
              </a:ext>
            </a:extLst>
          </p:cNvPr>
          <p:cNvSpPr txBox="1"/>
          <p:nvPr/>
        </p:nvSpPr>
        <p:spPr>
          <a:xfrm>
            <a:off x="1370509" y="6078435"/>
            <a:ext cx="10032490" cy="923330"/>
          </a:xfrm>
          <a:prstGeom prst="rect">
            <a:avLst/>
          </a:prstGeom>
          <a:noFill/>
        </p:spPr>
        <p:txBody>
          <a:bodyPr wrap="none" rtlCol="0">
            <a:sp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inside …Public Wealth Funds</a:t>
            </a:r>
          </a:p>
        </p:txBody>
      </p:sp>
      <p:sp>
        <p:nvSpPr>
          <p:cNvPr id="2" name="textruta 1">
            <a:extLst>
              <a:ext uri="{FF2B5EF4-FFF2-40B4-BE49-F238E27FC236}">
                <a16:creationId xmlns:a16="http://schemas.microsoft.com/office/drawing/2014/main" id="{1C66BB53-62C2-F84B-947C-A1AA6966ADA0}"/>
              </a:ext>
            </a:extLst>
          </p:cNvPr>
          <p:cNvSpPr txBox="1"/>
          <p:nvPr/>
        </p:nvSpPr>
        <p:spPr>
          <a:xfrm>
            <a:off x="1816443" y="2335427"/>
            <a:ext cx="8432693" cy="923330"/>
          </a:xfrm>
          <a:prstGeom prst="rect">
            <a:avLst/>
          </a:prstGeom>
          <a:noFill/>
        </p:spPr>
        <p:txBody>
          <a:bodyPr wrap="none" rtlCol="0">
            <a:sp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Professionally managed</a:t>
            </a:r>
          </a:p>
        </p:txBody>
      </p:sp>
    </p:spTree>
    <p:extLst>
      <p:ext uri="{BB962C8B-B14F-4D97-AF65-F5344CB8AC3E}">
        <p14:creationId xmlns:p14="http://schemas.microsoft.com/office/powerpoint/2010/main" val="1926038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latshållare för innehåll 12" descr="En bild som visar gräs, person, fotboll, leker&#10;&#10;Automatiskt genererad beskrivning">
            <a:extLst>
              <a:ext uri="{FF2B5EF4-FFF2-40B4-BE49-F238E27FC236}">
                <a16:creationId xmlns:a16="http://schemas.microsoft.com/office/drawing/2014/main" id="{AC96CA55-C9B6-ED4F-93DE-F32F5C87127C}"/>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b="15746"/>
          <a:stretch/>
        </p:blipFill>
        <p:spPr>
          <a:xfrm>
            <a:off x="0" y="1282"/>
            <a:ext cx="12191980" cy="6856718"/>
          </a:xfrm>
          <a:prstGeom prst="rect">
            <a:avLst/>
          </a:prstGeom>
        </p:spPr>
      </p:pic>
      <p:sp>
        <p:nvSpPr>
          <p:cNvPr id="16" name="textruta 15">
            <a:extLst>
              <a:ext uri="{FF2B5EF4-FFF2-40B4-BE49-F238E27FC236}">
                <a16:creationId xmlns:a16="http://schemas.microsoft.com/office/drawing/2014/main" id="{DD9CF6D6-E068-6540-896B-06AEAFC2EF50}"/>
              </a:ext>
            </a:extLst>
          </p:cNvPr>
          <p:cNvSpPr txBox="1"/>
          <p:nvPr/>
        </p:nvSpPr>
        <p:spPr>
          <a:xfrm>
            <a:off x="0" y="3003850"/>
            <a:ext cx="11543528" cy="1754326"/>
          </a:xfrm>
          <a:prstGeom prst="rect">
            <a:avLst/>
          </a:prstGeom>
          <a:noFill/>
        </p:spPr>
        <p:txBody>
          <a:bodyPr wrap="squar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Teamwork on equal terms with the private sector</a:t>
            </a:r>
          </a:p>
        </p:txBody>
      </p:sp>
      <p:sp>
        <p:nvSpPr>
          <p:cNvPr id="4" name="textruta 3">
            <a:extLst>
              <a:ext uri="{FF2B5EF4-FFF2-40B4-BE49-F238E27FC236}">
                <a16:creationId xmlns:a16="http://schemas.microsoft.com/office/drawing/2014/main" id="{3E40F079-3E04-714D-960A-F0EB93CB9299}"/>
              </a:ext>
            </a:extLst>
          </p:cNvPr>
          <p:cNvSpPr txBox="1"/>
          <p:nvPr/>
        </p:nvSpPr>
        <p:spPr>
          <a:xfrm>
            <a:off x="284205" y="111211"/>
            <a:ext cx="3440365" cy="923330"/>
          </a:xfrm>
          <a:prstGeom prst="rect">
            <a:avLst/>
          </a:prstGeom>
          <a:noFill/>
        </p:spPr>
        <p:txBody>
          <a:bodyPr wrap="non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Enables…</a:t>
            </a:r>
          </a:p>
        </p:txBody>
      </p:sp>
    </p:spTree>
    <p:extLst>
      <p:ext uri="{BB962C8B-B14F-4D97-AF65-F5344CB8AC3E}">
        <p14:creationId xmlns:p14="http://schemas.microsoft.com/office/powerpoint/2010/main" val="207080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latshållare för innehåll 12" descr="En bild som visar metallköksredskap, kedja, inomhus, växla&#10;&#10;Automatiskt genererad beskrivning">
            <a:extLst>
              <a:ext uri="{FF2B5EF4-FFF2-40B4-BE49-F238E27FC236}">
                <a16:creationId xmlns:a16="http://schemas.microsoft.com/office/drawing/2014/main" id="{C8DBA99D-E24E-294A-8312-FDABC5861F06}"/>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6229" b="8785"/>
          <a:stretch/>
        </p:blipFill>
        <p:spPr>
          <a:xfrm>
            <a:off x="20" y="1282"/>
            <a:ext cx="12191980" cy="6856718"/>
          </a:xfrm>
          <a:prstGeom prst="rect">
            <a:avLst/>
          </a:prstGeom>
        </p:spPr>
      </p:pic>
      <p:sp>
        <p:nvSpPr>
          <p:cNvPr id="2" name="Rektangel 1">
            <a:extLst>
              <a:ext uri="{FF2B5EF4-FFF2-40B4-BE49-F238E27FC236}">
                <a16:creationId xmlns:a16="http://schemas.microsoft.com/office/drawing/2014/main" id="{CD3B34C9-E432-2D48-BF69-DEB8CF1E1F09}"/>
              </a:ext>
            </a:extLst>
          </p:cNvPr>
          <p:cNvSpPr/>
          <p:nvPr/>
        </p:nvSpPr>
        <p:spPr>
          <a:xfrm>
            <a:off x="4117108" y="4746938"/>
            <a:ext cx="7938968" cy="1754326"/>
          </a:xfrm>
          <a:prstGeom prst="rect">
            <a:avLst/>
          </a:prstGeom>
        </p:spPr>
        <p:txBody>
          <a:bodyPr wrap="none">
            <a:spAutoFit/>
          </a:bodyPr>
          <a:lstStyle/>
          <a:p>
            <a:pPr marL="685800" indent="-685800" algn="r">
              <a:buFontTx/>
              <a:buChar char="-"/>
            </a:pPr>
            <a:r>
              <a:rPr lang="en-GB" sz="5400" b="1" dirty="0">
                <a:latin typeface="Open Sans" panose="020B0606030504020204" pitchFamily="34" charset="0"/>
                <a:ea typeface="Open Sans" panose="020B0606030504020204" pitchFamily="34" charset="0"/>
                <a:cs typeface="Open Sans" panose="020B0606030504020204" pitchFamily="34" charset="0"/>
              </a:rPr>
              <a:t>without excessive </a:t>
            </a:r>
          </a:p>
          <a:p>
            <a:pPr algn="r"/>
            <a:r>
              <a:rPr lang="en-GB" sz="5400" b="1" dirty="0">
                <a:latin typeface="Open Sans" panose="020B0606030504020204" pitchFamily="34" charset="0"/>
                <a:ea typeface="Open Sans" panose="020B0606030504020204" pitchFamily="34" charset="0"/>
                <a:cs typeface="Open Sans" panose="020B0606030504020204" pitchFamily="34" charset="0"/>
              </a:rPr>
              <a:t>taxes or privatisations</a:t>
            </a:r>
            <a:endParaRPr lang="en-GB" sz="5400" dirty="0"/>
          </a:p>
        </p:txBody>
      </p:sp>
    </p:spTree>
    <p:extLst>
      <p:ext uri="{BB962C8B-B14F-4D97-AF65-F5344CB8AC3E}">
        <p14:creationId xmlns:p14="http://schemas.microsoft.com/office/powerpoint/2010/main" val="1707440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transport, åkerriddarsporre, vapen, missil&#10;&#10;Automatiskt genererad beskrivning">
            <a:extLst>
              <a:ext uri="{FF2B5EF4-FFF2-40B4-BE49-F238E27FC236}">
                <a16:creationId xmlns:a16="http://schemas.microsoft.com/office/drawing/2014/main" id="{D12AF8CC-D8B1-254B-A2F6-546377205FE2}"/>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22637" b="586"/>
          <a:stretch/>
        </p:blipFill>
        <p:spPr>
          <a:xfrm>
            <a:off x="20" y="1282"/>
            <a:ext cx="12191980" cy="6856718"/>
          </a:xfrm>
          <a:prstGeom prst="rect">
            <a:avLst/>
          </a:prstGeom>
        </p:spPr>
      </p:pic>
      <p:sp>
        <p:nvSpPr>
          <p:cNvPr id="7" name="textruta 6">
            <a:extLst>
              <a:ext uri="{FF2B5EF4-FFF2-40B4-BE49-F238E27FC236}">
                <a16:creationId xmlns:a16="http://schemas.microsoft.com/office/drawing/2014/main" id="{71F11984-CDF6-FF45-8919-02448C4ED852}"/>
              </a:ext>
            </a:extLst>
          </p:cNvPr>
          <p:cNvSpPr txBox="1"/>
          <p:nvPr/>
        </p:nvSpPr>
        <p:spPr>
          <a:xfrm>
            <a:off x="2243138" y="5614987"/>
            <a:ext cx="8986306" cy="923330"/>
          </a:xfrm>
          <a:prstGeom prst="rect">
            <a:avLst/>
          </a:prstGeom>
          <a:noFill/>
        </p:spPr>
        <p:txBody>
          <a:bodyPr wrap="none" rtlCol="0">
            <a:sp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This is not rocket science </a:t>
            </a:r>
          </a:p>
        </p:txBody>
      </p:sp>
    </p:spTree>
    <p:extLst>
      <p:ext uri="{BB962C8B-B14F-4D97-AF65-F5344CB8AC3E}">
        <p14:creationId xmlns:p14="http://schemas.microsoft.com/office/powerpoint/2010/main" val="201946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630DA21-3EF6-1544-8980-20393017B8B0}"/>
              </a:ext>
            </a:extLst>
          </p:cNvPr>
          <p:cNvSpPr>
            <a:spLocks noGrp="1"/>
          </p:cNvSpPr>
          <p:nvPr>
            <p:ph type="title"/>
          </p:nvPr>
        </p:nvSpPr>
        <p:spPr>
          <a:xfrm>
            <a:off x="640080" y="325369"/>
            <a:ext cx="4368602" cy="1956841"/>
          </a:xfrm>
        </p:spPr>
        <p:txBody>
          <a:bodyPr anchor="b">
            <a:normAutofit/>
          </a:bodyPr>
          <a:lstStyle/>
          <a:p>
            <a:r>
              <a:rPr lang="en-GB" sz="5400" b="1" dirty="0">
                <a:latin typeface="Open Sans" panose="020B0606030504020204" pitchFamily="34" charset="0"/>
                <a:ea typeface="Open Sans" panose="020B0606030504020204" pitchFamily="34" charset="0"/>
                <a:cs typeface="Open Sans" panose="020B0606030504020204" pitchFamily="34" charset="0"/>
              </a:rPr>
              <a:t>But, rather like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808D94B-E6FE-4C23-A033-CD240397766A}"/>
              </a:ext>
            </a:extLst>
          </p:cNvPr>
          <p:cNvSpPr>
            <a:spLocks noGrp="1"/>
          </p:cNvSpPr>
          <p:nvPr>
            <p:ph idx="1"/>
          </p:nvPr>
        </p:nvSpPr>
        <p:spPr>
          <a:xfrm>
            <a:off x="134470" y="5535417"/>
            <a:ext cx="6037729" cy="1013301"/>
          </a:xfrm>
        </p:spPr>
        <p:txBody>
          <a:bodyPr>
            <a:normAutofit/>
          </a:bodyPr>
          <a:lstStyle/>
          <a:p>
            <a:pPr marL="0" indent="0">
              <a:buNone/>
            </a:pPr>
            <a:r>
              <a:rPr lang="en-US" sz="5400" b="1" dirty="0">
                <a:latin typeface="Open Sans" panose="020B0606030504020204" pitchFamily="34" charset="0"/>
                <a:ea typeface="Open Sans" panose="020B0606030504020204" pitchFamily="34" charset="0"/>
                <a:cs typeface="Open Sans" panose="020B0606030504020204" pitchFamily="34" charset="0"/>
              </a:rPr>
              <a:t>‘Hidden figures’</a:t>
            </a:r>
          </a:p>
        </p:txBody>
      </p:sp>
      <p:pic>
        <p:nvPicPr>
          <p:cNvPr id="5" name="Platshållare för innehåll 4" descr="En bild som visar text, person, vägg, står&#10;&#10;Automatiskt genererad beskrivning">
            <a:extLst>
              <a:ext uri="{FF2B5EF4-FFF2-40B4-BE49-F238E27FC236}">
                <a16:creationId xmlns:a16="http://schemas.microsoft.com/office/drawing/2014/main" id="{19C7307E-62C0-C34F-ABC1-5C34FF118FDB}"/>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48642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D4001EB-97EF-2647-A1E2-661EE942BA46}"/>
              </a:ext>
            </a:extLst>
          </p:cNvPr>
          <p:cNvSpPr>
            <a:spLocks noGrp="1"/>
          </p:cNvSpPr>
          <p:nvPr>
            <p:ph type="title"/>
          </p:nvPr>
        </p:nvSpPr>
        <p:spPr>
          <a:xfrm>
            <a:off x="7529013" y="1283369"/>
            <a:ext cx="4140014" cy="4170947"/>
          </a:xfrm>
        </p:spPr>
        <p:txBody>
          <a:bodyPr vert="horz" lIns="91440" tIns="45720" rIns="91440" bIns="45720" rtlCol="0">
            <a:noAutofit/>
          </a:bodyPr>
          <a:lstStyle/>
          <a:p>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Finally, getting  their  due</a:t>
            </a:r>
          </a:p>
        </p:txBody>
      </p:sp>
      <p:pic>
        <p:nvPicPr>
          <p:cNvPr id="7" name="Platshållare för innehåll 6" descr="En bild som visar person, person, äldre&#10;&#10;Automatiskt genererad beskrivning">
            <a:extLst>
              <a:ext uri="{FF2B5EF4-FFF2-40B4-BE49-F238E27FC236}">
                <a16:creationId xmlns:a16="http://schemas.microsoft.com/office/drawing/2014/main" id="{EC0CF37C-65C5-8544-8139-1C13EE2D0760}"/>
              </a:ext>
            </a:extLst>
          </p:cNvPr>
          <p:cNvPicPr>
            <a:picLocks noChangeAspect="1"/>
          </p:cNvPicPr>
          <p:nvPr/>
        </p:nvPicPr>
        <p:blipFill rotWithShape="1">
          <a:blip r:embed="rId3"/>
          <a:srcRect t="26623" r="2" b="7133"/>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12226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ruta 1">
            <a:extLst>
              <a:ext uri="{FF2B5EF4-FFF2-40B4-BE49-F238E27FC236}">
                <a16:creationId xmlns:a16="http://schemas.microsoft.com/office/drawing/2014/main" id="{CCA54443-39EC-8645-B328-2AEC6A3DF4AD}"/>
              </a:ext>
            </a:extLst>
          </p:cNvPr>
          <p:cNvSpPr txBox="1"/>
          <p:nvPr/>
        </p:nvSpPr>
        <p:spPr>
          <a:xfrm>
            <a:off x="8711514" y="618681"/>
            <a:ext cx="3480486"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The </a:t>
            </a:r>
          </a:p>
          <a:p>
            <a:pPr>
              <a:lnSpc>
                <a:spcPct val="90000"/>
              </a:lnSpc>
              <a:spcBef>
                <a:spcPct val="0"/>
              </a:spcBef>
              <a:spcAft>
                <a:spcPts val="600"/>
              </a:spcAft>
            </a:pPr>
            <a:r>
              <a:rPr lang="en-US" sz="4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Public Wealth Fund </a:t>
            </a:r>
          </a:p>
          <a:p>
            <a:pPr>
              <a:lnSpc>
                <a:spcPct val="90000"/>
              </a:lnSpc>
              <a:spcBef>
                <a:spcPct val="0"/>
              </a:spcBef>
              <a:spcAft>
                <a:spcPts val="600"/>
              </a:spcAft>
            </a:pPr>
            <a:r>
              <a:rPr lang="en-US" sz="4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 is simply a tool… </a:t>
            </a:r>
          </a:p>
        </p:txBody>
      </p:sp>
      <p:sp>
        <p:nvSpPr>
          <p:cNvPr id="3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latshållare för innehåll 9" descr="En bild som visar text, whiteboardtavla&#10;&#10;Automatiskt genererad beskrivning">
            <a:extLst>
              <a:ext uri="{FF2B5EF4-FFF2-40B4-BE49-F238E27FC236}">
                <a16:creationId xmlns:a16="http://schemas.microsoft.com/office/drawing/2014/main" id="{13305B0A-71E3-4F41-B997-D7BAE27898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539"/>
          <a:stretch/>
        </p:blipFill>
        <p:spPr>
          <a:xfrm>
            <a:off x="506694" y="1362668"/>
            <a:ext cx="7203922" cy="4808332"/>
          </a:xfrm>
          <a:prstGeom prst="rect">
            <a:avLst/>
          </a:prstGeom>
          <a:effectLst/>
        </p:spPr>
      </p:pic>
    </p:spTree>
    <p:extLst>
      <p:ext uri="{BB962C8B-B14F-4D97-AF65-F5344CB8AC3E}">
        <p14:creationId xmlns:p14="http://schemas.microsoft.com/office/powerpoint/2010/main" val="3265609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latshållare för innehåll 8" descr="En bild som visar utomhus, himmel, gräs, träd&#10;&#10;Automatiskt genererad beskrivning">
            <a:extLst>
              <a:ext uri="{FF2B5EF4-FFF2-40B4-BE49-F238E27FC236}">
                <a16:creationId xmlns:a16="http://schemas.microsoft.com/office/drawing/2014/main" id="{AB2D1F7E-89F3-0445-BE0E-DAF8E4F8BAC3}"/>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4143" b="10858"/>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ubrik 5">
            <a:extLst>
              <a:ext uri="{FF2B5EF4-FFF2-40B4-BE49-F238E27FC236}">
                <a16:creationId xmlns:a16="http://schemas.microsoft.com/office/drawing/2014/main" id="{FBCE4C6F-A4D0-FF48-90B7-0C10689FDAE8}"/>
              </a:ext>
            </a:extLst>
          </p:cNvPr>
          <p:cNvSpPr>
            <a:spLocks noGrp="1"/>
          </p:cNvSpPr>
          <p:nvPr>
            <p:ph type="title"/>
          </p:nvPr>
        </p:nvSpPr>
        <p:spPr>
          <a:xfrm>
            <a:off x="523875" y="5317240"/>
            <a:ext cx="11210925" cy="744836"/>
          </a:xfrm>
        </p:spPr>
        <p:txBody>
          <a:bodyPr vert="horz" lIns="91440" tIns="45720" rIns="91440" bIns="45720" rtlCol="0" anchor="ctr">
            <a:noAutofit/>
          </a:bodyPr>
          <a:lstStyle/>
          <a:p>
            <a:pPr algn="ctr"/>
            <a:r>
              <a:rPr lang="en-US" sz="5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 renewable funding resource</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595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Bildobjekt 9" descr="En bild som visar person, folksamling, utomhus, personer&#10;&#10;Automatiskt genererad beskrivning">
            <a:extLst>
              <a:ext uri="{FF2B5EF4-FFF2-40B4-BE49-F238E27FC236}">
                <a16:creationId xmlns:a16="http://schemas.microsoft.com/office/drawing/2014/main" id="{B7DFC1AD-EF58-DA4A-9E73-5A6E499CE05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57675" y="0"/>
            <a:ext cx="7934325" cy="6858000"/>
          </a:xfrm>
          <a:prstGeom prst="rect">
            <a:avLst/>
          </a:prstGeom>
        </p:spPr>
      </p:pic>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ubrik 1">
            <a:extLst>
              <a:ext uri="{FF2B5EF4-FFF2-40B4-BE49-F238E27FC236}">
                <a16:creationId xmlns:a16="http://schemas.microsoft.com/office/drawing/2014/main" id="{00FFF206-BADA-324E-9C93-1AC18C223A94}"/>
              </a:ext>
            </a:extLst>
          </p:cNvPr>
          <p:cNvSpPr>
            <a:spLocks noGrp="1"/>
          </p:cNvSpPr>
          <p:nvPr>
            <p:ph type="title"/>
          </p:nvPr>
        </p:nvSpPr>
        <p:spPr>
          <a:xfrm>
            <a:off x="100014" y="2493123"/>
            <a:ext cx="5799884" cy="2929404"/>
          </a:xfrm>
        </p:spPr>
        <p:txBody>
          <a:bodyPr>
            <a:normAutofit/>
          </a:bodyPr>
          <a:lstStyle/>
          <a:p>
            <a:r>
              <a:rPr lang="en-US" sz="5400" b="1" dirty="0">
                <a:latin typeface="Open Sans" panose="020B0606030504020204" pitchFamily="34" charset="0"/>
                <a:ea typeface="Open Sans" panose="020B0606030504020204" pitchFamily="34" charset="0"/>
                <a:cs typeface="Open Sans" panose="020B0606030504020204" pitchFamily="34" charset="0"/>
              </a:rPr>
              <a:t>To the benefit of society as a whole</a:t>
            </a:r>
            <a:endParaRPr lang="en-GB" sz="5400" dirty="0"/>
          </a:p>
        </p:txBody>
      </p:sp>
    </p:spTree>
    <p:extLst>
      <p:ext uri="{BB962C8B-B14F-4D97-AF65-F5344CB8AC3E}">
        <p14:creationId xmlns:p14="http://schemas.microsoft.com/office/powerpoint/2010/main" val="186348063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latshållare för innehåll 6" descr="En bild som visar bubbla, glas, porslin&#10;&#10;Automatiskt genererad beskrivning">
            <a:extLst>
              <a:ext uri="{FF2B5EF4-FFF2-40B4-BE49-F238E27FC236}">
                <a16:creationId xmlns:a16="http://schemas.microsoft.com/office/drawing/2014/main" id="{1ADB9F77-6486-8A45-BD78-7CB447C14C8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6270" b="17491"/>
          <a:stretch/>
        </p:blipFill>
        <p:spPr>
          <a:xfrm>
            <a:off x="20" y="1282"/>
            <a:ext cx="12191980" cy="6856718"/>
          </a:xfrm>
          <a:prstGeom prst="rect">
            <a:avLst/>
          </a:prstGeom>
        </p:spPr>
      </p:pic>
      <p:sp>
        <p:nvSpPr>
          <p:cNvPr id="8" name="textruta 7">
            <a:extLst>
              <a:ext uri="{FF2B5EF4-FFF2-40B4-BE49-F238E27FC236}">
                <a16:creationId xmlns:a16="http://schemas.microsoft.com/office/drawing/2014/main" id="{CC4CA319-B7EE-2442-B48B-2A1C4C3D666B}"/>
              </a:ext>
            </a:extLst>
          </p:cNvPr>
          <p:cNvSpPr txBox="1"/>
          <p:nvPr/>
        </p:nvSpPr>
        <p:spPr>
          <a:xfrm>
            <a:off x="9809618" y="6657945"/>
            <a:ext cx="238238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s://www.flickr.com/photos/cblue98/7203788448/">
                  <a:extLst>
                    <a:ext uri="{A12FA001-AC4F-418D-AE19-62706E023703}">
                      <ahyp:hlinkClr xmlns:ahyp="http://schemas.microsoft.com/office/drawing/2018/hyperlinkcolor" val="tx"/>
                    </a:ext>
                  </a:extLst>
                </a:hlinkClick>
              </a:rPr>
              <a:t>Det här fotot</a:t>
            </a:r>
            <a:r>
              <a:rPr lang="en-GB" sz="700">
                <a:solidFill>
                  <a:srgbClr val="FFFFFF"/>
                </a:solidFill>
              </a:rPr>
              <a:t> av Okänd författare licensieras enligt </a:t>
            </a:r>
            <a:r>
              <a:rPr lang="en-GB"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11" name="textruta 10">
            <a:extLst>
              <a:ext uri="{FF2B5EF4-FFF2-40B4-BE49-F238E27FC236}">
                <a16:creationId xmlns:a16="http://schemas.microsoft.com/office/drawing/2014/main" id="{9C91D6C8-160D-B04E-A41F-63A4B41D273C}"/>
              </a:ext>
            </a:extLst>
          </p:cNvPr>
          <p:cNvSpPr txBox="1"/>
          <p:nvPr/>
        </p:nvSpPr>
        <p:spPr>
          <a:xfrm>
            <a:off x="336176" y="188259"/>
            <a:ext cx="6474849" cy="1015663"/>
          </a:xfrm>
          <a:prstGeom prst="rect">
            <a:avLst/>
          </a:prstGeom>
          <a:noFill/>
        </p:spPr>
        <p:txBody>
          <a:bodyPr wrap="none" rtlCol="0">
            <a:spAutoFit/>
          </a:bodyPr>
          <a:lstStyle/>
          <a:p>
            <a:r>
              <a:rPr lang="en-GB" sz="6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the planet</a:t>
            </a:r>
          </a:p>
        </p:txBody>
      </p:sp>
    </p:spTree>
    <p:extLst>
      <p:ext uri="{BB962C8B-B14F-4D97-AF65-F5344CB8AC3E}">
        <p14:creationId xmlns:p14="http://schemas.microsoft.com/office/powerpoint/2010/main" val="2848768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vatten, himmel, utomhus, natur&#10;&#10;Automatiskt genererad beskrivning">
            <a:extLst>
              <a:ext uri="{FF2B5EF4-FFF2-40B4-BE49-F238E27FC236}">
                <a16:creationId xmlns:a16="http://schemas.microsoft.com/office/drawing/2014/main" id="{42EE8149-10A5-2D40-BDBF-604125A8C5DE}"/>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1434"/>
          <a:stretch/>
        </p:blipFill>
        <p:spPr>
          <a:xfrm>
            <a:off x="20" y="13639"/>
            <a:ext cx="12191980" cy="6856718"/>
          </a:xfrm>
          <a:prstGeom prst="rect">
            <a:avLst/>
          </a:prstGeom>
        </p:spPr>
      </p:pic>
      <p:sp>
        <p:nvSpPr>
          <p:cNvPr id="6" name="textruta 5">
            <a:extLst>
              <a:ext uri="{FF2B5EF4-FFF2-40B4-BE49-F238E27FC236}">
                <a16:creationId xmlns:a16="http://schemas.microsoft.com/office/drawing/2014/main" id="{62EA341E-8F1D-9246-B953-22EFEDFC0267}"/>
              </a:ext>
            </a:extLst>
          </p:cNvPr>
          <p:cNvSpPr txBox="1"/>
          <p:nvPr/>
        </p:nvSpPr>
        <p:spPr>
          <a:xfrm>
            <a:off x="585787" y="5072063"/>
            <a:ext cx="7138493" cy="923330"/>
          </a:xfrm>
          <a:prstGeom prst="rect">
            <a:avLst/>
          </a:prstGeom>
          <a:noFill/>
        </p:spPr>
        <p:txBody>
          <a:bodyPr wrap="non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need to change</a:t>
            </a:r>
          </a:p>
        </p:txBody>
      </p:sp>
    </p:spTree>
    <p:extLst>
      <p:ext uri="{BB962C8B-B14F-4D97-AF65-F5344CB8AC3E}">
        <p14:creationId xmlns:p14="http://schemas.microsoft.com/office/powerpoint/2010/main" val="4013943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4F6378BA-C5FE-9842-834C-3A4DEA7524E8}"/>
              </a:ext>
            </a:extLst>
          </p:cNvPr>
          <p:cNvSpPr>
            <a:spLocks noGrp="1"/>
          </p:cNvSpPr>
          <p:nvPr>
            <p:ph type="title"/>
          </p:nvPr>
        </p:nvSpPr>
        <p:spPr>
          <a:xfrm>
            <a:off x="8174735" y="640081"/>
            <a:ext cx="3377183" cy="4989194"/>
          </a:xfrm>
          <a:noFill/>
        </p:spPr>
        <p:txBody>
          <a:bodyPr vert="horz" lIns="91440" tIns="45720" rIns="91440" bIns="45720" rtlCol="0" anchor="b">
            <a:normAutofit/>
          </a:bodyPr>
          <a:lstStyle/>
          <a:p>
            <a:pPr algn="ctr"/>
            <a:r>
              <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Carbon is not the way to fuel growth</a:t>
            </a:r>
          </a:p>
        </p:txBody>
      </p:sp>
      <p:pic>
        <p:nvPicPr>
          <p:cNvPr id="9" name="Platshållare för innehåll 8" descr="En bild som visar text, båt, utomhus, vit&#10;&#10;Automatiskt genererad beskrivning">
            <a:extLst>
              <a:ext uri="{FF2B5EF4-FFF2-40B4-BE49-F238E27FC236}">
                <a16:creationId xmlns:a16="http://schemas.microsoft.com/office/drawing/2014/main" id="{109311CF-7D6E-C846-A5C1-C443A542E94F}"/>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4579" r="-2" b="-2"/>
          <a:stretch/>
        </p:blipFill>
        <p:spPr>
          <a:xfrm>
            <a:off x="20" y="10"/>
            <a:ext cx="7534636" cy="6857990"/>
          </a:xfrm>
          <a:prstGeom prst="rect">
            <a:avLst/>
          </a:prstGeom>
        </p:spPr>
      </p:pic>
    </p:spTree>
    <p:extLst>
      <p:ext uri="{BB962C8B-B14F-4D97-AF65-F5344CB8AC3E}">
        <p14:creationId xmlns:p14="http://schemas.microsoft.com/office/powerpoint/2010/main" val="313142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latshållare för innehåll 9" descr="En bild som visar himmel, utomhus, båt, vatten&#10;&#10;Automatiskt genererad beskrivning">
            <a:extLst>
              <a:ext uri="{FF2B5EF4-FFF2-40B4-BE49-F238E27FC236}">
                <a16:creationId xmlns:a16="http://schemas.microsoft.com/office/drawing/2014/main" id="{2592D996-724D-2149-AC79-4A3EA691D65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4327" b="1403"/>
          <a:stretch/>
        </p:blipFill>
        <p:spPr>
          <a:xfrm>
            <a:off x="0" y="0"/>
            <a:ext cx="12191999" cy="6857990"/>
          </a:xfrm>
          <a:prstGeom prst="rect">
            <a:avLst/>
          </a:prstGeom>
        </p:spPr>
      </p:pic>
      <p:sp>
        <p:nvSpPr>
          <p:cNvPr id="33" name="Rectangle 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51686827-309C-DD45-8CE9-89D84569DC1F}"/>
              </a:ext>
            </a:extLst>
          </p:cNvPr>
          <p:cNvSpPr>
            <a:spLocks noGrp="1"/>
          </p:cNvSpPr>
          <p:nvPr>
            <p:ph type="title"/>
          </p:nvPr>
        </p:nvSpPr>
        <p:spPr>
          <a:xfrm>
            <a:off x="5338119" y="2940908"/>
            <a:ext cx="6487298" cy="3052119"/>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Nor is </a:t>
            </a:r>
            <a:b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piling up </a:t>
            </a:r>
            <a:b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more debt </a:t>
            </a:r>
            <a:b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60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for consumption</a:t>
            </a:r>
          </a:p>
        </p:txBody>
      </p:sp>
    </p:spTree>
    <p:extLst>
      <p:ext uri="{BB962C8B-B14F-4D97-AF65-F5344CB8AC3E}">
        <p14:creationId xmlns:p14="http://schemas.microsoft.com/office/powerpoint/2010/main" val="39122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tshållare för innehåll 4" descr="En bild som visar inomhus, skrivmaskin, tangentbord&#10;&#10;Automatiskt genererad beskrivning">
            <a:extLst>
              <a:ext uri="{FF2B5EF4-FFF2-40B4-BE49-F238E27FC236}">
                <a16:creationId xmlns:a16="http://schemas.microsoft.com/office/drawing/2014/main" id="{BE81D088-2F80-604C-A484-F2A7CEC9E924}"/>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9"/>
          <a:stretch/>
        </p:blipFill>
        <p:spPr>
          <a:xfrm>
            <a:off x="20" y="1282"/>
            <a:ext cx="12191980" cy="6856718"/>
          </a:xfrm>
          <a:prstGeom prst="rect">
            <a:avLst/>
          </a:prstGeom>
        </p:spPr>
      </p:pic>
      <p:sp>
        <p:nvSpPr>
          <p:cNvPr id="6" name="textruta 5">
            <a:extLst>
              <a:ext uri="{FF2B5EF4-FFF2-40B4-BE49-F238E27FC236}">
                <a16:creationId xmlns:a16="http://schemas.microsoft.com/office/drawing/2014/main" id="{8E5D4D2F-928F-7C4A-BA97-C27C288C5F2D}"/>
              </a:ext>
            </a:extLst>
          </p:cNvPr>
          <p:cNvSpPr txBox="1"/>
          <p:nvPr/>
        </p:nvSpPr>
        <p:spPr>
          <a:xfrm>
            <a:off x="0" y="0"/>
            <a:ext cx="6304547" cy="4247317"/>
          </a:xfrm>
          <a:prstGeom prst="rect">
            <a:avLst/>
          </a:prstGeom>
          <a:noFill/>
        </p:spPr>
        <p:txBody>
          <a:bodyPr wrap="squar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investments </a:t>
            </a:r>
          </a:p>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required - to change course, </a:t>
            </a:r>
          </a:p>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are of epic proportions</a:t>
            </a:r>
          </a:p>
        </p:txBody>
      </p:sp>
    </p:spTree>
    <p:extLst>
      <p:ext uri="{BB962C8B-B14F-4D97-AF65-F5344CB8AC3E}">
        <p14:creationId xmlns:p14="http://schemas.microsoft.com/office/powerpoint/2010/main" val="3730907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A563A7-1EF9-7647-A00C-9CD541D49771}"/>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b="1" dirty="0">
                <a:latin typeface="Open Sans" panose="020B0606030504020204" pitchFamily="34" charset="0"/>
                <a:ea typeface="Open Sans" panose="020B0606030504020204" pitchFamily="34" charset="0"/>
                <a:cs typeface="Open Sans" panose="020B0606030504020204" pitchFamily="34" charset="0"/>
              </a:rPr>
              <a:t>How to pay for them?</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latshållare för innehåll 4" descr="En bild som visar himmel, vatten, utomhus, båt&#10;&#10;Automatiskt genererad beskrivning">
            <a:extLst>
              <a:ext uri="{FF2B5EF4-FFF2-40B4-BE49-F238E27FC236}">
                <a16:creationId xmlns:a16="http://schemas.microsoft.com/office/drawing/2014/main" id="{34500C34-744C-D44D-A45D-EF16FB6A39D6}"/>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21831" r="130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2662097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Bildobjekt 4" descr="En bild som visar vatten, himmel, väderkvarn, föremål utomhus&#10;&#10;Automatiskt genererad beskrivning">
            <a:extLst>
              <a:ext uri="{FF2B5EF4-FFF2-40B4-BE49-F238E27FC236}">
                <a16:creationId xmlns:a16="http://schemas.microsoft.com/office/drawing/2014/main" id="{389DE6DA-116B-C547-BD60-3A3C1AECA641}"/>
              </a:ext>
            </a:extLst>
          </p:cNvPr>
          <p:cNvPicPr>
            <a:picLocks noChangeAspect="1"/>
          </p:cNvPicPr>
          <p:nvPr/>
        </p:nvPicPr>
        <p:blipFill rotWithShape="1">
          <a:blip r:embed="rId3">
            <a:alphaModFix amt="60000"/>
            <a:extLst>
              <a:ext uri="{837473B0-CC2E-450A-ABE3-18F120FF3D39}">
                <a1611:picAttrSrcUrl xmlns:a1611="http://schemas.microsoft.com/office/drawing/2016/11/main" r:id="rId4"/>
              </a:ext>
            </a:extLst>
          </a:blip>
          <a:srcRect t="14126" b="1605"/>
          <a:stretch/>
        </p:blipFill>
        <p:spPr>
          <a:xfrm>
            <a:off x="-1" y="0"/>
            <a:ext cx="12192001" cy="6857990"/>
          </a:xfrm>
          <a:prstGeom prst="rect">
            <a:avLst/>
          </a:prstGeom>
        </p:spPr>
      </p:pic>
      <p:sp>
        <p:nvSpPr>
          <p:cNvPr id="2" name="Rubrik 1">
            <a:extLst>
              <a:ext uri="{FF2B5EF4-FFF2-40B4-BE49-F238E27FC236}">
                <a16:creationId xmlns:a16="http://schemas.microsoft.com/office/drawing/2014/main" id="{F231E1BB-3B8F-5F42-AC00-2ECC21B0096E}"/>
              </a:ext>
            </a:extLst>
          </p:cNvPr>
          <p:cNvSpPr>
            <a:spLocks noGrp="1"/>
          </p:cNvSpPr>
          <p:nvPr>
            <p:ph type="title"/>
          </p:nvPr>
        </p:nvSpPr>
        <p:spPr>
          <a:xfrm>
            <a:off x="3175686" y="5267979"/>
            <a:ext cx="8619687" cy="999882"/>
          </a:xfrm>
        </p:spPr>
        <p:txBody>
          <a:bodyPr>
            <a:normAutofit fontScale="90000"/>
          </a:bodyPr>
          <a:lstStyle/>
          <a:p>
            <a:r>
              <a:rPr lang="en-GB" sz="5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a more sustainable way…. </a:t>
            </a:r>
          </a:p>
        </p:txBody>
      </p:sp>
      <p:sp>
        <p:nvSpPr>
          <p:cNvPr id="6" name="textruta 5">
            <a:extLst>
              <a:ext uri="{FF2B5EF4-FFF2-40B4-BE49-F238E27FC236}">
                <a16:creationId xmlns:a16="http://schemas.microsoft.com/office/drawing/2014/main" id="{88144736-2A89-AE4E-AF9F-9381BCB3A6E6}"/>
              </a:ext>
            </a:extLst>
          </p:cNvPr>
          <p:cNvSpPr txBox="1"/>
          <p:nvPr/>
        </p:nvSpPr>
        <p:spPr>
          <a:xfrm>
            <a:off x="9929842" y="6657945"/>
            <a:ext cx="2262158"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flickr.com/photos/mdpettitt/2981491177">
                  <a:extLst>
                    <a:ext uri="{A12FA001-AC4F-418D-AE19-62706E023703}">
                      <ahyp:hlinkClr xmlns:ahyp="http://schemas.microsoft.com/office/drawing/2018/hyperlinkcolor" val="tx"/>
                    </a:ext>
                  </a:extLst>
                </a:hlinkClick>
              </a:rPr>
              <a:t>Det här fotot</a:t>
            </a:r>
            <a:r>
              <a:rPr lang="en-GB" sz="700">
                <a:solidFill>
                  <a:srgbClr val="FFFFFF"/>
                </a:solidFill>
              </a:rPr>
              <a:t> av Okänd författare licensieras enligt </a:t>
            </a:r>
            <a:r>
              <a:rPr lang="en-GB"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GB" sz="700">
              <a:solidFill>
                <a:srgbClr val="FFFFFF"/>
              </a:solidFill>
            </a:endParaRPr>
          </a:p>
        </p:txBody>
      </p:sp>
      <p:sp>
        <p:nvSpPr>
          <p:cNvPr id="3" name="textruta 2">
            <a:extLst>
              <a:ext uri="{FF2B5EF4-FFF2-40B4-BE49-F238E27FC236}">
                <a16:creationId xmlns:a16="http://schemas.microsoft.com/office/drawing/2014/main" id="{BC47CA70-DB70-1E44-AE8C-E5E9E2225669}"/>
              </a:ext>
            </a:extLst>
          </p:cNvPr>
          <p:cNvSpPr txBox="1"/>
          <p:nvPr/>
        </p:nvSpPr>
        <p:spPr>
          <a:xfrm>
            <a:off x="358588" y="430306"/>
            <a:ext cx="3319114" cy="923330"/>
          </a:xfrm>
          <a:prstGeom prst="rect">
            <a:avLst/>
          </a:prstGeom>
          <a:noFill/>
        </p:spPr>
        <p:txBody>
          <a:bodyPr wrap="non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 need </a:t>
            </a:r>
          </a:p>
        </p:txBody>
      </p:sp>
    </p:spTree>
    <p:extLst>
      <p:ext uri="{BB962C8B-B14F-4D97-AF65-F5344CB8AC3E}">
        <p14:creationId xmlns:p14="http://schemas.microsoft.com/office/powerpoint/2010/main" val="46789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latshållare för innehåll 16" descr="En bild som visar himmel, solcell, föremål utomhus, utomhus&#10;&#10;Automatiskt genererad beskrivning">
            <a:extLst>
              <a:ext uri="{FF2B5EF4-FFF2-40B4-BE49-F238E27FC236}">
                <a16:creationId xmlns:a16="http://schemas.microsoft.com/office/drawing/2014/main" id="{CF0C77CD-F047-A449-80DB-38597A439DA8}"/>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15730"/>
          <a:stretch/>
        </p:blipFill>
        <p:spPr>
          <a:xfrm>
            <a:off x="0" y="0"/>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7" name="textruta 6">
            <a:extLst>
              <a:ext uri="{FF2B5EF4-FFF2-40B4-BE49-F238E27FC236}">
                <a16:creationId xmlns:a16="http://schemas.microsoft.com/office/drawing/2014/main" id="{E3D5B2A0-ED81-3C45-AE65-328B96AD8089}"/>
              </a:ext>
            </a:extLst>
          </p:cNvPr>
          <p:cNvSpPr txBox="1"/>
          <p:nvPr/>
        </p:nvSpPr>
        <p:spPr>
          <a:xfrm>
            <a:off x="214056" y="5934407"/>
            <a:ext cx="10561036" cy="75221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54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The green energy transition</a:t>
            </a:r>
          </a:p>
        </p:txBody>
      </p:sp>
      <p:sp>
        <p:nvSpPr>
          <p:cNvPr id="2" name="textruta 1">
            <a:extLst>
              <a:ext uri="{FF2B5EF4-FFF2-40B4-BE49-F238E27FC236}">
                <a16:creationId xmlns:a16="http://schemas.microsoft.com/office/drawing/2014/main" id="{557EB346-7745-B14E-A884-EB7157D43263}"/>
              </a:ext>
            </a:extLst>
          </p:cNvPr>
          <p:cNvSpPr txBox="1"/>
          <p:nvPr/>
        </p:nvSpPr>
        <p:spPr>
          <a:xfrm>
            <a:off x="675425" y="1337327"/>
            <a:ext cx="4033476" cy="923330"/>
          </a:xfrm>
          <a:prstGeom prst="rect">
            <a:avLst/>
          </a:prstGeom>
          <a:noFill/>
        </p:spPr>
        <p:txBody>
          <a:bodyPr wrap="none" rtlCol="0">
            <a:spAutoFit/>
          </a:bodyPr>
          <a:lstStyle/>
          <a:p>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a:t>
            </a:r>
            <a:r>
              <a:rPr lang="en-GB" dirty="0">
                <a:solidFill>
                  <a:schemeClr val="bg1"/>
                </a:solidFill>
              </a:rPr>
              <a:t>  </a:t>
            </a:r>
            <a:r>
              <a:rPr lang="en-GB"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pay for </a:t>
            </a:r>
          </a:p>
        </p:txBody>
      </p:sp>
    </p:spTree>
    <p:extLst>
      <p:ext uri="{BB962C8B-B14F-4D97-AF65-F5344CB8AC3E}">
        <p14:creationId xmlns:p14="http://schemas.microsoft.com/office/powerpoint/2010/main" val="2000618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1670</TotalTime>
  <Words>1883</Words>
  <Application>Microsoft Macintosh PowerPoint</Application>
  <PresentationFormat>Bredbild</PresentationFormat>
  <Paragraphs>133</Paragraphs>
  <Slides>29</Slides>
  <Notes>19</Notes>
  <HiddenSlides>0</HiddenSlides>
  <MMClips>0</MMClips>
  <ScaleCrop>false</ScaleCrop>
  <HeadingPairs>
    <vt:vector size="8" baseType="variant">
      <vt:variant>
        <vt:lpstr>Använt teckensnitt</vt:lpstr>
      </vt:variant>
      <vt:variant>
        <vt:i4>5</vt:i4>
      </vt:variant>
      <vt:variant>
        <vt:lpstr>Tema</vt:lpstr>
      </vt:variant>
      <vt:variant>
        <vt:i4>1</vt:i4>
      </vt:variant>
      <vt:variant>
        <vt:lpstr>Serverprogram för OLE-inbäddning</vt:lpstr>
      </vt:variant>
      <vt:variant>
        <vt:i4>1</vt:i4>
      </vt:variant>
      <vt:variant>
        <vt:lpstr>Bildrubriker</vt:lpstr>
      </vt:variant>
      <vt:variant>
        <vt:i4>29</vt:i4>
      </vt:variant>
    </vt:vector>
  </HeadingPairs>
  <TitlesOfParts>
    <vt:vector size="36" baseType="lpstr">
      <vt:lpstr>Arial</vt:lpstr>
      <vt:lpstr>Calibri</vt:lpstr>
      <vt:lpstr>Calibri Light</vt:lpstr>
      <vt:lpstr>Open Sans</vt:lpstr>
      <vt:lpstr>Trebuchet MS</vt:lpstr>
      <vt:lpstr>Office-tema</vt:lpstr>
      <vt:lpstr>think-cell Slide</vt:lpstr>
      <vt:lpstr>This planet is ours to lose</vt:lpstr>
      <vt:lpstr>We are at a historical moment</vt:lpstr>
      <vt:lpstr>PowerPoint-presentation</vt:lpstr>
      <vt:lpstr>Carbon is not the way to fuel growth</vt:lpstr>
      <vt:lpstr>Nor is  piling up  more debt  for consumption</vt:lpstr>
      <vt:lpstr>PowerPoint-presentation</vt:lpstr>
      <vt:lpstr>How to pay for them?</vt:lpstr>
      <vt:lpstr>a more sustainable way…. </vt:lpstr>
      <vt:lpstr>PowerPoint-presentation</vt:lpstr>
      <vt:lpstr>PowerPoint-presentation</vt:lpstr>
      <vt:lpstr>PowerPoint-presentation</vt:lpstr>
      <vt:lpstr>Is both efficient and a renewable way of paying for public investments</vt:lpstr>
      <vt:lpstr>Using  both sides of the government balance sheet </vt:lpstr>
      <vt:lpstr>The missing link….</vt:lpstr>
      <vt:lpstr>The  Public Wealth Fund </vt:lpstr>
      <vt:lpstr>Connecting the government balance sheet  to the budget</vt:lpstr>
      <vt:lpstr>PowerPoint-presentation</vt:lpstr>
      <vt:lpstr>  Public  real estate</vt:lpstr>
      <vt:lpstr>and operational assets</vt:lpstr>
      <vt:lpstr>PowerPoint-presentation</vt:lpstr>
      <vt:lpstr>PowerPoint-presentation</vt:lpstr>
      <vt:lpstr>PowerPoint-presentation</vt:lpstr>
      <vt:lpstr>PowerPoint-presentation</vt:lpstr>
      <vt:lpstr>But, rather like</vt:lpstr>
      <vt:lpstr>Finally, getting  their  due</vt:lpstr>
      <vt:lpstr>PowerPoint-presentation</vt:lpstr>
      <vt:lpstr>A renewable funding resource</vt:lpstr>
      <vt:lpstr>To the benefit of society as a whole</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Dag Detter</dc:creator>
  <cp:lastModifiedBy>Dag Detter</cp:lastModifiedBy>
  <cp:revision>71</cp:revision>
  <dcterms:created xsi:type="dcterms:W3CDTF">2021-03-13T12:11:29Z</dcterms:created>
  <dcterms:modified xsi:type="dcterms:W3CDTF">2021-03-17T12:23:50Z</dcterms:modified>
</cp:coreProperties>
</file>